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notesSlides/notesSlide6.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notesMasterIdLst>
    <p:notesMasterId r:id="rId46"/>
  </p:notesMasterIdLst>
  <p:sldIdLst>
    <p:sldId id="265" r:id="rId2"/>
    <p:sldId id="266" r:id="rId3"/>
    <p:sldId id="313" r:id="rId4"/>
    <p:sldId id="338" r:id="rId5"/>
    <p:sldId id="314" r:id="rId6"/>
    <p:sldId id="346" r:id="rId7"/>
    <p:sldId id="347" r:id="rId8"/>
    <p:sldId id="339" r:id="rId9"/>
    <p:sldId id="343" r:id="rId10"/>
    <p:sldId id="341" r:id="rId11"/>
    <p:sldId id="342" r:id="rId12"/>
    <p:sldId id="344" r:id="rId13"/>
    <p:sldId id="345" r:id="rId14"/>
    <p:sldId id="315" r:id="rId15"/>
    <p:sldId id="318" r:id="rId16"/>
    <p:sldId id="319" r:id="rId17"/>
    <p:sldId id="320" r:id="rId18"/>
    <p:sldId id="348" r:id="rId19"/>
    <p:sldId id="349" r:id="rId20"/>
    <p:sldId id="350" r:id="rId21"/>
    <p:sldId id="351" r:id="rId22"/>
    <p:sldId id="353" r:id="rId23"/>
    <p:sldId id="354" r:id="rId24"/>
    <p:sldId id="355" r:id="rId25"/>
    <p:sldId id="305" r:id="rId26"/>
    <p:sldId id="306" r:id="rId27"/>
    <p:sldId id="307" r:id="rId28"/>
    <p:sldId id="321" r:id="rId29"/>
    <p:sldId id="322" r:id="rId30"/>
    <p:sldId id="323" r:id="rId31"/>
    <p:sldId id="326" r:id="rId32"/>
    <p:sldId id="324" r:id="rId33"/>
    <p:sldId id="325" r:id="rId34"/>
    <p:sldId id="327" r:id="rId35"/>
    <p:sldId id="330" r:id="rId36"/>
    <p:sldId id="337" r:id="rId37"/>
    <p:sldId id="331" r:id="rId38"/>
    <p:sldId id="332" r:id="rId39"/>
    <p:sldId id="333" r:id="rId40"/>
    <p:sldId id="335" r:id="rId41"/>
    <p:sldId id="334" r:id="rId42"/>
    <p:sldId id="336" r:id="rId43"/>
    <p:sldId id="280" r:id="rId44"/>
    <p:sldId id="281" r:id="rId45"/>
  </p:sldIdLst>
  <p:sldSz cx="9144000" cy="6858000" type="screen4x3"/>
  <p:notesSz cx="6858000" cy="9144000"/>
  <p:defaultTextStyle>
    <a:defPPr>
      <a:defRPr lang="en-GB"/>
    </a:defPPr>
    <a:lvl1pPr algn="l" rtl="0" fontAlgn="base">
      <a:lnSpc>
        <a:spcPct val="85000"/>
      </a:lnSpc>
      <a:spcBef>
        <a:spcPct val="0"/>
      </a:spcBef>
      <a:spcAft>
        <a:spcPct val="0"/>
      </a:spcAft>
      <a:defRPr sz="4400" kern="1200">
        <a:solidFill>
          <a:schemeClr val="tx2"/>
        </a:solidFill>
        <a:latin typeface="Arial" charset="0"/>
        <a:ea typeface="ＭＳ Ｐゴシック" charset="0"/>
        <a:cs typeface="ＭＳ Ｐゴシック" charset="0"/>
      </a:defRPr>
    </a:lvl1pPr>
    <a:lvl2pPr marL="457200" algn="l" rtl="0" fontAlgn="base">
      <a:lnSpc>
        <a:spcPct val="85000"/>
      </a:lnSpc>
      <a:spcBef>
        <a:spcPct val="0"/>
      </a:spcBef>
      <a:spcAft>
        <a:spcPct val="0"/>
      </a:spcAft>
      <a:defRPr sz="4400" kern="1200">
        <a:solidFill>
          <a:schemeClr val="tx2"/>
        </a:solidFill>
        <a:latin typeface="Arial" charset="0"/>
        <a:ea typeface="ＭＳ Ｐゴシック" charset="0"/>
        <a:cs typeface="ＭＳ Ｐゴシック" charset="0"/>
      </a:defRPr>
    </a:lvl2pPr>
    <a:lvl3pPr marL="914400" algn="l" rtl="0" fontAlgn="base">
      <a:lnSpc>
        <a:spcPct val="85000"/>
      </a:lnSpc>
      <a:spcBef>
        <a:spcPct val="0"/>
      </a:spcBef>
      <a:spcAft>
        <a:spcPct val="0"/>
      </a:spcAft>
      <a:defRPr sz="4400" kern="1200">
        <a:solidFill>
          <a:schemeClr val="tx2"/>
        </a:solidFill>
        <a:latin typeface="Arial" charset="0"/>
        <a:ea typeface="ＭＳ Ｐゴシック" charset="0"/>
        <a:cs typeface="ＭＳ Ｐゴシック" charset="0"/>
      </a:defRPr>
    </a:lvl3pPr>
    <a:lvl4pPr marL="1371600" algn="l" rtl="0" fontAlgn="base">
      <a:lnSpc>
        <a:spcPct val="85000"/>
      </a:lnSpc>
      <a:spcBef>
        <a:spcPct val="0"/>
      </a:spcBef>
      <a:spcAft>
        <a:spcPct val="0"/>
      </a:spcAft>
      <a:defRPr sz="4400" kern="1200">
        <a:solidFill>
          <a:schemeClr val="tx2"/>
        </a:solidFill>
        <a:latin typeface="Arial" charset="0"/>
        <a:ea typeface="ＭＳ Ｐゴシック" charset="0"/>
        <a:cs typeface="ＭＳ Ｐゴシック" charset="0"/>
      </a:defRPr>
    </a:lvl4pPr>
    <a:lvl5pPr marL="1828800" algn="l" rtl="0" fontAlgn="base">
      <a:lnSpc>
        <a:spcPct val="85000"/>
      </a:lnSpc>
      <a:spcBef>
        <a:spcPct val="0"/>
      </a:spcBef>
      <a:spcAft>
        <a:spcPct val="0"/>
      </a:spcAft>
      <a:defRPr sz="4400" kern="1200">
        <a:solidFill>
          <a:schemeClr val="tx2"/>
        </a:solidFill>
        <a:latin typeface="Arial" charset="0"/>
        <a:ea typeface="ＭＳ Ｐゴシック" charset="0"/>
        <a:cs typeface="ＭＳ Ｐゴシック" charset="0"/>
      </a:defRPr>
    </a:lvl5pPr>
    <a:lvl6pPr marL="2286000" algn="l" defTabSz="457200" rtl="0" eaLnBrk="1" latinLnBrk="0" hangingPunct="1">
      <a:defRPr sz="4400" kern="1200">
        <a:solidFill>
          <a:schemeClr val="tx2"/>
        </a:solidFill>
        <a:latin typeface="Arial" charset="0"/>
        <a:ea typeface="ＭＳ Ｐゴシック" charset="0"/>
        <a:cs typeface="ＭＳ Ｐゴシック" charset="0"/>
      </a:defRPr>
    </a:lvl6pPr>
    <a:lvl7pPr marL="2743200" algn="l" defTabSz="457200" rtl="0" eaLnBrk="1" latinLnBrk="0" hangingPunct="1">
      <a:defRPr sz="4400" kern="1200">
        <a:solidFill>
          <a:schemeClr val="tx2"/>
        </a:solidFill>
        <a:latin typeface="Arial" charset="0"/>
        <a:ea typeface="ＭＳ Ｐゴシック" charset="0"/>
        <a:cs typeface="ＭＳ Ｐゴシック" charset="0"/>
      </a:defRPr>
    </a:lvl7pPr>
    <a:lvl8pPr marL="3200400" algn="l" defTabSz="457200" rtl="0" eaLnBrk="1" latinLnBrk="0" hangingPunct="1">
      <a:defRPr sz="4400" kern="1200">
        <a:solidFill>
          <a:schemeClr val="tx2"/>
        </a:solidFill>
        <a:latin typeface="Arial" charset="0"/>
        <a:ea typeface="ＭＳ Ｐゴシック" charset="0"/>
        <a:cs typeface="ＭＳ Ｐゴシック" charset="0"/>
      </a:defRPr>
    </a:lvl8pPr>
    <a:lvl9pPr marL="3657600" algn="l" defTabSz="457200" rtl="0" eaLnBrk="1" latinLnBrk="0" hangingPunct="1">
      <a:defRPr sz="4400" kern="1200">
        <a:solidFill>
          <a:schemeClr val="tx2"/>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5" autoAdjust="0"/>
    <p:restoredTop sz="92606" autoAdjust="0"/>
  </p:normalViewPr>
  <p:slideViewPr>
    <p:cSldViewPr>
      <p:cViewPr varScale="1">
        <p:scale>
          <a:sx n="69" d="100"/>
          <a:sy n="69" d="100"/>
        </p:scale>
        <p:origin x="-858"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jpe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jpeg>
</file>

<file path=ppt/media/image42.png>
</file>

<file path=ppt/media/image43.gif>
</file>

<file path=ppt/media/image44.png>
</file>

<file path=ppt/media/image45.png>
</file>

<file path=ppt/media/image46.png>
</file>

<file path=ppt/media/image47.png>
</file>

<file path=ppt/media/image48.jpeg>
</file>

<file path=ppt/media/image49.png>
</file>

<file path=ppt/media/image5.jpeg>
</file>

<file path=ppt/media/image50.png>
</file>

<file path=ppt/media/image51.png>
</file>

<file path=ppt/media/image52.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2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nSpc>
                <a:spcPct val="100000"/>
              </a:lnSpc>
              <a:defRPr sz="1200">
                <a:solidFill>
                  <a:schemeClr val="tx1"/>
                </a:solidFill>
                <a:latin typeface="Arial" charset="0"/>
                <a:ea typeface="+mn-ea"/>
                <a:cs typeface="+mn-cs"/>
              </a:defRPr>
            </a:lvl1pPr>
          </a:lstStyle>
          <a:p>
            <a:pPr>
              <a:defRPr/>
            </a:pPr>
            <a:endParaRPr lang="en-GB"/>
          </a:p>
        </p:txBody>
      </p:sp>
      <p:sp>
        <p:nvSpPr>
          <p:cNvPr id="5529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lnSpc>
                <a:spcPct val="100000"/>
              </a:lnSpc>
              <a:defRPr sz="1200">
                <a:solidFill>
                  <a:schemeClr val="tx1"/>
                </a:solidFill>
                <a:latin typeface="Arial" charset="0"/>
                <a:ea typeface="+mn-ea"/>
                <a:cs typeface="+mn-cs"/>
              </a:defRPr>
            </a:lvl1pPr>
          </a:lstStyle>
          <a:p>
            <a:pPr>
              <a:defRPr/>
            </a:pPr>
            <a:endParaRPr lang="en-GB"/>
          </a:p>
        </p:txBody>
      </p:sp>
      <p:sp>
        <p:nvSpPr>
          <p:cNvPr id="20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530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noProof="0" smtClean="0"/>
              <a:t>Click to edit Master text styles</a:t>
            </a:r>
          </a:p>
          <a:p>
            <a:pPr lvl="1"/>
            <a:r>
              <a:rPr lang="en-GB" noProof="0" smtClean="0"/>
              <a:t>Second level</a:t>
            </a:r>
          </a:p>
          <a:p>
            <a:pPr lvl="2"/>
            <a:r>
              <a:rPr lang="en-GB" noProof="0" smtClean="0"/>
              <a:t>Third level</a:t>
            </a:r>
          </a:p>
          <a:p>
            <a:pPr lvl="3"/>
            <a:r>
              <a:rPr lang="en-GB" noProof="0" smtClean="0"/>
              <a:t>Fourth level</a:t>
            </a:r>
          </a:p>
          <a:p>
            <a:pPr lvl="4"/>
            <a:r>
              <a:rPr lang="en-GB" noProof="0" smtClean="0"/>
              <a:t>Fifth level</a:t>
            </a:r>
          </a:p>
        </p:txBody>
      </p:sp>
      <p:sp>
        <p:nvSpPr>
          <p:cNvPr id="5530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nSpc>
                <a:spcPct val="100000"/>
              </a:lnSpc>
              <a:defRPr sz="1200">
                <a:solidFill>
                  <a:schemeClr val="tx1"/>
                </a:solidFill>
                <a:latin typeface="Arial" charset="0"/>
                <a:ea typeface="+mn-ea"/>
                <a:cs typeface="+mn-cs"/>
              </a:defRPr>
            </a:lvl1pPr>
          </a:lstStyle>
          <a:p>
            <a:pPr>
              <a:defRPr/>
            </a:pPr>
            <a:endParaRPr lang="en-GB"/>
          </a:p>
        </p:txBody>
      </p:sp>
      <p:sp>
        <p:nvSpPr>
          <p:cNvPr id="5530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lnSpc>
                <a:spcPct val="100000"/>
              </a:lnSpc>
              <a:defRPr sz="1200">
                <a:solidFill>
                  <a:schemeClr val="tx1"/>
                </a:solidFill>
              </a:defRPr>
            </a:lvl1pPr>
          </a:lstStyle>
          <a:p>
            <a:pPr>
              <a:defRPr/>
            </a:pPr>
            <a:fld id="{5EE0DB30-E347-F441-AF02-9DE71AB320F0}" type="slidenum">
              <a:rPr lang="en-GB"/>
              <a:pPr>
                <a:defRPr/>
              </a:pPr>
              <a:t>‹#›</a:t>
            </a:fld>
            <a:endParaRPr lang="en-GB"/>
          </a:p>
        </p:txBody>
      </p:sp>
    </p:spTree>
    <p:extLst>
      <p:ext uri="{BB962C8B-B14F-4D97-AF65-F5344CB8AC3E}">
        <p14:creationId xmlns="" xmlns:p14="http://schemas.microsoft.com/office/powerpoint/2010/main" val="241541801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NOC = National Oceanography centre </a:t>
            </a:r>
          </a:p>
          <a:p>
            <a:r>
              <a:rPr lang="en-GB" dirty="0" smtClean="0"/>
              <a:t>NERC = Natural Environment Research Council</a:t>
            </a:r>
            <a:endParaRPr lang="en-GB" dirty="0"/>
          </a:p>
        </p:txBody>
      </p:sp>
      <p:sp>
        <p:nvSpPr>
          <p:cNvPr id="4" name="Slide Number Placeholder 3"/>
          <p:cNvSpPr>
            <a:spLocks noGrp="1"/>
          </p:cNvSpPr>
          <p:nvPr>
            <p:ph type="sldNum" sz="quarter" idx="10"/>
          </p:nvPr>
        </p:nvSpPr>
        <p:spPr/>
        <p:txBody>
          <a:bodyPr/>
          <a:lstStyle/>
          <a:p>
            <a:pPr>
              <a:defRPr/>
            </a:pPr>
            <a:fld id="{5EE0DB30-E347-F441-AF02-9DE71AB320F0}" type="slidenum">
              <a:rPr lang="en-GB" smtClean="0"/>
              <a:pPr>
                <a:defRPr/>
              </a:pPr>
              <a:t>7</a:t>
            </a:fld>
            <a:endParaRPr lang="en-GB"/>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GB" dirty="0" smtClean="0"/>
              <a:t>GC3.0 coupling changes on top of GC2.0    OASIS3-MCT coupler (GC2.0 used standard OASIS3): The MCT version of the coupler provides routines to be compiled with the atmosphere and ocean executables (standard OASIS3 made its own executable). This enables the code to be much more scalable with processors and resolution. It is also essential for UKESM1 as it provides 3D coupling not available in the standard version.    Hourly coupling (GC2.0 used 3 hourly coupling): As the atmosphere and ocean models run in parallel there is a lag between the fluxes generated by the atmosphere to the time when the ocean experiences these fluxes. This lag is more evident in coupled NWP models and moving to hourly coupling reduces this lag and improves the forecasts. This has minimal effect on climate model </a:t>
            </a:r>
            <a:r>
              <a:rPr lang="en-GB" dirty="0" err="1" smtClean="0"/>
              <a:t>climatologies</a:t>
            </a:r>
            <a:r>
              <a:rPr lang="en-GB" dirty="0" smtClean="0"/>
              <a:t> but may impact the MJO.    Second order </a:t>
            </a:r>
            <a:r>
              <a:rPr lang="en-GB" dirty="0" err="1" smtClean="0"/>
              <a:t>regridding</a:t>
            </a:r>
            <a:r>
              <a:rPr lang="en-GB" dirty="0" smtClean="0"/>
              <a:t> in selected fields: When the grids are markedly different (e.g. N96 and ORCA025) there is an imprint of the N96 grid seen in some ocean fields (e.g. </a:t>
            </a:r>
            <a:r>
              <a:rPr lang="en-GB" dirty="0" err="1" smtClean="0"/>
              <a:t>ocean_vertical_momentum_diffusivity</a:t>
            </a:r>
            <a:r>
              <a:rPr lang="en-GB" dirty="0" smtClean="0"/>
              <a:t>). By smoothing the data passed through the coupler this imprinting is reduced (although not removed). Only already relatively smooth fields can use second order </a:t>
            </a:r>
            <a:r>
              <a:rPr lang="en-GB" dirty="0" err="1" smtClean="0"/>
              <a:t>regirdding</a:t>
            </a:r>
            <a:r>
              <a:rPr lang="en-GB" dirty="0" smtClean="0"/>
              <a:t> as noisy fields are made more noisy. Therefore second order </a:t>
            </a:r>
            <a:r>
              <a:rPr lang="en-GB" dirty="0" err="1" smtClean="0"/>
              <a:t>regridding</a:t>
            </a:r>
            <a:r>
              <a:rPr lang="en-GB" dirty="0" smtClean="0"/>
              <a:t> is only turned on for evaporation, sublimation and net heat flux.    Icebergs fed from land ice increases: Snow amounts on land ice gradually increase over time. In GC2.0 a blanket fresh water flux was applied to the </a:t>
            </a:r>
            <a:r>
              <a:rPr lang="en-GB" dirty="0" err="1" smtClean="0"/>
              <a:t>extratropical</a:t>
            </a:r>
            <a:r>
              <a:rPr lang="en-GB" dirty="0" smtClean="0"/>
              <a:t> oceans to balance this snow increase. In GC3.0 the snow amounts over land ice are passed though the coupler to NEMO's prognostic iceberg scheme and </a:t>
            </a:r>
            <a:r>
              <a:rPr lang="en-GB" dirty="0" err="1" smtClean="0"/>
              <a:t>iceshelf</a:t>
            </a:r>
            <a:r>
              <a:rPr lang="en-GB" dirty="0" smtClean="0"/>
              <a:t> melting scheme, maintaining water conservation. </a:t>
            </a:r>
            <a:endParaRPr lang="en-GB" dirty="0"/>
          </a:p>
        </p:txBody>
      </p:sp>
      <p:sp>
        <p:nvSpPr>
          <p:cNvPr id="4" name="Slide Number Placeholder 3"/>
          <p:cNvSpPr>
            <a:spLocks noGrp="1"/>
          </p:cNvSpPr>
          <p:nvPr>
            <p:ph type="sldNum" sz="quarter" idx="10"/>
          </p:nvPr>
        </p:nvSpPr>
        <p:spPr/>
        <p:txBody>
          <a:bodyPr/>
          <a:lstStyle/>
          <a:p>
            <a:pPr>
              <a:defRPr/>
            </a:pPr>
            <a:fld id="{5EE0DB30-E347-F441-AF02-9DE71AB320F0}" type="slidenum">
              <a:rPr lang="en-GB" smtClean="0"/>
              <a:pPr>
                <a:defRPr/>
              </a:pPr>
              <a:t>17</a:t>
            </a:fld>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GB" dirty="0"/>
          </a:p>
        </p:txBody>
      </p:sp>
      <p:sp>
        <p:nvSpPr>
          <p:cNvPr id="4" name="Slide Number Placeholder 3"/>
          <p:cNvSpPr>
            <a:spLocks noGrp="1"/>
          </p:cNvSpPr>
          <p:nvPr>
            <p:ph type="sldNum" sz="quarter" idx="10"/>
          </p:nvPr>
        </p:nvSpPr>
        <p:spPr/>
        <p:txBody>
          <a:bodyPr/>
          <a:lstStyle/>
          <a:p>
            <a:pPr>
              <a:defRPr/>
            </a:pPr>
            <a:fld id="{5EE0DB30-E347-F441-AF02-9DE71AB320F0}" type="slidenum">
              <a:rPr lang="en-GB" smtClean="0"/>
              <a:pPr>
                <a:defRPr/>
              </a:pPr>
              <a:t>20</a:t>
            </a:fld>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GB" dirty="0"/>
          </a:p>
        </p:txBody>
      </p:sp>
      <p:sp>
        <p:nvSpPr>
          <p:cNvPr id="4" name="Slide Number Placeholder 3"/>
          <p:cNvSpPr>
            <a:spLocks noGrp="1"/>
          </p:cNvSpPr>
          <p:nvPr>
            <p:ph type="sldNum" sz="quarter" idx="10"/>
          </p:nvPr>
        </p:nvSpPr>
        <p:spPr/>
        <p:txBody>
          <a:bodyPr/>
          <a:lstStyle/>
          <a:p>
            <a:pPr>
              <a:defRPr/>
            </a:pPr>
            <a:fld id="{5EE0DB30-E347-F441-AF02-9DE71AB320F0}" type="slidenum">
              <a:rPr lang="en-GB" smtClean="0"/>
              <a:pPr>
                <a:defRPr/>
              </a:pPr>
              <a:t>21</a:t>
            </a:fld>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GB" dirty="0"/>
          </a:p>
        </p:txBody>
      </p:sp>
      <p:sp>
        <p:nvSpPr>
          <p:cNvPr id="4" name="Slide Number Placeholder 3"/>
          <p:cNvSpPr>
            <a:spLocks noGrp="1"/>
          </p:cNvSpPr>
          <p:nvPr>
            <p:ph type="sldNum" sz="quarter" idx="10"/>
          </p:nvPr>
        </p:nvSpPr>
        <p:spPr/>
        <p:txBody>
          <a:bodyPr/>
          <a:lstStyle/>
          <a:p>
            <a:pPr>
              <a:defRPr/>
            </a:pPr>
            <a:fld id="{5EE0DB30-E347-F441-AF02-9DE71AB320F0}" type="slidenum">
              <a:rPr lang="en-GB" smtClean="0"/>
              <a:pPr>
                <a:defRPr/>
              </a:pPr>
              <a:t>22</a:t>
            </a:fld>
            <a:endParaRPr lang="en-GB"/>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pPr>
              <a:defRPr/>
            </a:pPr>
            <a:fld id="{5EE0DB30-E347-F441-AF02-9DE71AB320F0}" type="slidenum">
              <a:rPr lang="en-GB" smtClean="0"/>
              <a:pPr>
                <a:defRPr/>
              </a:pPr>
              <a:t>34</a:t>
            </a:fld>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option 1">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5" name="Rectangle 2"/>
          <p:cNvSpPr>
            <a:spLocks noGrp="1" noChangeArrowheads="1"/>
          </p:cNvSpPr>
          <p:nvPr>
            <p:ph type="ctrTitle" hasCustomPrompt="1"/>
          </p:nvPr>
        </p:nvSpPr>
        <p:spPr>
          <a:xfrm>
            <a:off x="2123728" y="607694"/>
            <a:ext cx="6912768" cy="905711"/>
          </a:xfrm>
          <a:prstGeom prst="rect">
            <a:avLst/>
          </a:prstGeom>
          <a:ln>
            <a:noFill/>
          </a:ln>
        </p:spPr>
        <p:txBody>
          <a:bodyPr anchor="b" anchorCtr="0"/>
          <a:lstStyle>
            <a:lvl1pPr algn="l">
              <a:defRPr sz="3600" baseline="0">
                <a:ln>
                  <a:noFill/>
                </a:ln>
                <a:solidFill>
                  <a:srgbClr val="FFFFFF"/>
                </a:solidFill>
                <a:latin typeface="Arial"/>
                <a:cs typeface="Arial"/>
              </a:defRPr>
            </a:lvl1pPr>
          </a:lstStyle>
          <a:p>
            <a:r>
              <a:rPr lang="en-GB" dirty="0" smtClean="0"/>
              <a:t>Title of presentation</a:t>
            </a:r>
            <a:endParaRPr lang="en-US" dirty="0"/>
          </a:p>
        </p:txBody>
      </p:sp>
      <p:sp>
        <p:nvSpPr>
          <p:cNvPr id="11" name="Rectangle 3"/>
          <p:cNvSpPr>
            <a:spLocks noGrp="1" noChangeArrowheads="1"/>
          </p:cNvSpPr>
          <p:nvPr>
            <p:ph type="subTitle" idx="1" hasCustomPrompt="1"/>
          </p:nvPr>
        </p:nvSpPr>
        <p:spPr>
          <a:xfrm>
            <a:off x="2123728" y="1541182"/>
            <a:ext cx="6912768" cy="504056"/>
          </a:xfrm>
          <a:prstGeom prst="rect">
            <a:avLst/>
          </a:prstGeom>
        </p:spPr>
        <p:txBody>
          <a:bodyPr/>
          <a:lstStyle>
            <a:lvl1pPr marL="0" indent="0" algn="l">
              <a:buFontTx/>
              <a:buNone/>
              <a:defRPr sz="2000">
                <a:solidFill>
                  <a:srgbClr val="FFFFFF"/>
                </a:solidFill>
                <a:latin typeface="Arial"/>
                <a:cs typeface="Arial"/>
              </a:defRPr>
            </a:lvl1pPr>
          </a:lstStyle>
          <a:p>
            <a:r>
              <a:rPr lang="en-GB" dirty="0" smtClean="0"/>
              <a:t>Subtitle</a:t>
            </a:r>
            <a:endParaRPr lang="en-US" dirty="0"/>
          </a:p>
        </p:txBody>
      </p:sp>
      <p:sp>
        <p:nvSpPr>
          <p:cNvPr id="12" name="Text Placeholder 14"/>
          <p:cNvSpPr>
            <a:spLocks noGrp="1"/>
          </p:cNvSpPr>
          <p:nvPr>
            <p:ph type="body" sz="quarter" idx="10" hasCustomPrompt="1"/>
          </p:nvPr>
        </p:nvSpPr>
        <p:spPr>
          <a:xfrm>
            <a:off x="2123877" y="1963014"/>
            <a:ext cx="6840612" cy="360040"/>
          </a:xfrm>
          <a:prstGeom prst="rect">
            <a:avLst/>
          </a:prstGeom>
        </p:spPr>
        <p:txBody>
          <a:bodyPr vert="horz"/>
          <a:lstStyle>
            <a:lvl1pPr marL="0" indent="0" algn="l">
              <a:buNone/>
              <a:defRPr sz="1600">
                <a:solidFill>
                  <a:srgbClr val="FFFFFF"/>
                </a:solidFill>
                <a:latin typeface="Arial"/>
                <a:cs typeface="Arial"/>
              </a:defRPr>
            </a:lvl1pPr>
          </a:lstStyle>
          <a:p>
            <a:pPr lvl="0"/>
            <a:r>
              <a:rPr lang="en-GB" dirty="0" smtClean="0"/>
              <a:t>Date</a:t>
            </a:r>
          </a:p>
        </p:txBody>
      </p:sp>
    </p:spTree>
    <p:extLst>
      <p:ext uri="{BB962C8B-B14F-4D97-AF65-F5344CB8AC3E}">
        <p14:creationId xmlns="" xmlns:p14="http://schemas.microsoft.com/office/powerpoint/2010/main" val="2377323842"/>
      </p:ext>
    </p:extLst>
  </p:cSld>
  <p:clrMapOvr>
    <a:masterClrMapping/>
  </p:clrMapOvr>
  <p:transition spd="med">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323850" y="6553200"/>
            <a:ext cx="2895600" cy="228600"/>
          </a:xfrm>
          <a:prstGeom prst="rect">
            <a:avLst/>
          </a:prstGeom>
        </p:spPr>
        <p:txBody>
          <a:bodyPr/>
          <a:lstStyle>
            <a:lvl1pPr>
              <a:defRPr/>
            </a:lvl1pPr>
          </a:lstStyle>
          <a:p>
            <a:r>
              <a:rPr lang="en-GB"/>
              <a:t>© Crown copyright   Met Office</a:t>
            </a:r>
            <a:endParaRPr lang="en-GB" sz="1400">
              <a:latin typeface="Times" pitchFamily="18"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752600" y="347663"/>
            <a:ext cx="6934200" cy="13716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1752600" y="1773238"/>
            <a:ext cx="6934200" cy="47513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ftr" sz="quarter" idx="10"/>
          </p:nvPr>
        </p:nvSpPr>
        <p:spPr>
          <a:xfrm>
            <a:off x="323850" y="6553200"/>
            <a:ext cx="2895600" cy="228600"/>
          </a:xfrm>
          <a:prstGeom prst="rect">
            <a:avLst/>
          </a:prstGeom>
          <a:ln/>
        </p:spPr>
        <p:txBody>
          <a:bodyPr/>
          <a:lstStyle>
            <a:lvl1pPr>
              <a:defRPr/>
            </a:lvl1pPr>
          </a:lstStyle>
          <a:p>
            <a:pPr>
              <a:defRPr/>
            </a:pPr>
            <a:r>
              <a:rPr lang="en-GB">
                <a:solidFill>
                  <a:srgbClr val="000000"/>
                </a:solidFill>
              </a:rPr>
              <a:t>© Crown copyright   Met Office</a:t>
            </a:r>
            <a:endParaRPr lang="en-GB" sz="1400">
              <a:solidFill>
                <a:srgbClr val="000000"/>
              </a:solidFill>
              <a:latin typeface="Times" pitchFamily="18" charset="0"/>
            </a:endParaRPr>
          </a:p>
        </p:txBody>
      </p:sp>
    </p:spTree>
  </p:cSld>
  <p:clrMapOvr>
    <a:masterClrMapping/>
  </p:clrMapOvr>
  <p:transition>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option 2">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8" name="Rectangle 2"/>
          <p:cNvSpPr>
            <a:spLocks noGrp="1" noChangeArrowheads="1"/>
          </p:cNvSpPr>
          <p:nvPr>
            <p:ph type="ctrTitle" hasCustomPrompt="1"/>
          </p:nvPr>
        </p:nvSpPr>
        <p:spPr>
          <a:xfrm>
            <a:off x="2123728" y="578750"/>
            <a:ext cx="6912768" cy="934656"/>
          </a:xfrm>
          <a:prstGeom prst="rect">
            <a:avLst/>
          </a:prstGeom>
          <a:ln>
            <a:noFill/>
          </a:ln>
        </p:spPr>
        <p:txBody>
          <a:bodyPr anchor="b" anchorCtr="0"/>
          <a:lstStyle>
            <a:lvl1pPr algn="l">
              <a:defRPr sz="3600" baseline="0">
                <a:ln>
                  <a:noFill/>
                </a:ln>
                <a:solidFill>
                  <a:srgbClr val="FFFFFF"/>
                </a:solidFill>
                <a:latin typeface="Arial"/>
                <a:cs typeface="Arial"/>
              </a:defRPr>
            </a:lvl1pPr>
          </a:lstStyle>
          <a:p>
            <a:r>
              <a:rPr lang="en-GB" dirty="0" smtClean="0"/>
              <a:t>Alternative title slide 1</a:t>
            </a:r>
            <a:endParaRPr lang="en-US" dirty="0"/>
          </a:p>
        </p:txBody>
      </p:sp>
      <p:sp>
        <p:nvSpPr>
          <p:cNvPr id="9" name="Rectangle 3"/>
          <p:cNvSpPr>
            <a:spLocks noGrp="1" noChangeArrowheads="1"/>
          </p:cNvSpPr>
          <p:nvPr>
            <p:ph type="subTitle" idx="1" hasCustomPrompt="1"/>
          </p:nvPr>
        </p:nvSpPr>
        <p:spPr>
          <a:xfrm>
            <a:off x="2123728" y="1541182"/>
            <a:ext cx="6912768" cy="504056"/>
          </a:xfrm>
          <a:prstGeom prst="rect">
            <a:avLst/>
          </a:prstGeom>
        </p:spPr>
        <p:txBody>
          <a:bodyPr/>
          <a:lstStyle>
            <a:lvl1pPr marL="0" indent="0" algn="l">
              <a:buFontTx/>
              <a:buNone/>
              <a:defRPr sz="2000">
                <a:solidFill>
                  <a:srgbClr val="FFFFFF"/>
                </a:solidFill>
                <a:latin typeface="Arial"/>
                <a:cs typeface="Arial"/>
              </a:defRPr>
            </a:lvl1pPr>
          </a:lstStyle>
          <a:p>
            <a:r>
              <a:rPr lang="en-GB" dirty="0" smtClean="0"/>
              <a:t>Subtitle</a:t>
            </a:r>
            <a:endParaRPr lang="en-US" dirty="0"/>
          </a:p>
        </p:txBody>
      </p:sp>
      <p:sp>
        <p:nvSpPr>
          <p:cNvPr id="10" name="Text Placeholder 14"/>
          <p:cNvSpPr>
            <a:spLocks noGrp="1"/>
          </p:cNvSpPr>
          <p:nvPr>
            <p:ph type="body" sz="quarter" idx="10" hasCustomPrompt="1"/>
          </p:nvPr>
        </p:nvSpPr>
        <p:spPr>
          <a:xfrm>
            <a:off x="2123876" y="1963014"/>
            <a:ext cx="6912629" cy="360040"/>
          </a:xfrm>
          <a:prstGeom prst="rect">
            <a:avLst/>
          </a:prstGeom>
        </p:spPr>
        <p:txBody>
          <a:bodyPr vert="horz"/>
          <a:lstStyle>
            <a:lvl1pPr marL="0" indent="0" algn="l">
              <a:buNone/>
              <a:defRPr sz="1600">
                <a:solidFill>
                  <a:srgbClr val="FFFFFF"/>
                </a:solidFill>
                <a:latin typeface="Arial"/>
                <a:cs typeface="Arial"/>
              </a:defRPr>
            </a:lvl1pPr>
          </a:lstStyle>
          <a:p>
            <a:pPr lvl="0"/>
            <a:r>
              <a:rPr lang="en-GB" dirty="0" smtClean="0"/>
              <a:t>Date</a:t>
            </a:r>
          </a:p>
        </p:txBody>
      </p:sp>
    </p:spTree>
    <p:extLst>
      <p:ext uri="{BB962C8B-B14F-4D97-AF65-F5344CB8AC3E}">
        <p14:creationId xmlns="" xmlns:p14="http://schemas.microsoft.com/office/powerpoint/2010/main" val="1841968266"/>
      </p:ext>
    </p:extLst>
  </p:cSld>
  <p:clrMapOvr>
    <a:masterClrMapping/>
  </p:clrMapOvr>
  <p:transition spd="med">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option 3">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8" name="Rectangle 2"/>
          <p:cNvSpPr>
            <a:spLocks noGrp="1" noChangeArrowheads="1"/>
          </p:cNvSpPr>
          <p:nvPr>
            <p:ph type="ctrTitle" hasCustomPrompt="1"/>
          </p:nvPr>
        </p:nvSpPr>
        <p:spPr>
          <a:xfrm>
            <a:off x="2123728" y="578750"/>
            <a:ext cx="6840760" cy="934656"/>
          </a:xfrm>
          <a:prstGeom prst="rect">
            <a:avLst/>
          </a:prstGeom>
          <a:ln>
            <a:noFill/>
          </a:ln>
        </p:spPr>
        <p:txBody>
          <a:bodyPr anchor="b" anchorCtr="0"/>
          <a:lstStyle>
            <a:lvl1pPr algn="l">
              <a:defRPr sz="3600" baseline="0">
                <a:ln>
                  <a:noFill/>
                </a:ln>
                <a:solidFill>
                  <a:srgbClr val="FFFFFF"/>
                </a:solidFill>
                <a:latin typeface="Arial"/>
                <a:cs typeface="Arial"/>
              </a:defRPr>
            </a:lvl1pPr>
          </a:lstStyle>
          <a:p>
            <a:r>
              <a:rPr lang="en-GB" dirty="0" smtClean="0"/>
              <a:t>Alternative title slide 2</a:t>
            </a:r>
            <a:endParaRPr lang="en-US" dirty="0"/>
          </a:p>
        </p:txBody>
      </p:sp>
      <p:sp>
        <p:nvSpPr>
          <p:cNvPr id="9" name="Rectangle 3"/>
          <p:cNvSpPr>
            <a:spLocks noGrp="1" noChangeArrowheads="1"/>
          </p:cNvSpPr>
          <p:nvPr>
            <p:ph type="subTitle" idx="1" hasCustomPrompt="1"/>
          </p:nvPr>
        </p:nvSpPr>
        <p:spPr>
          <a:xfrm>
            <a:off x="2123728" y="1541182"/>
            <a:ext cx="6840760" cy="504056"/>
          </a:xfrm>
          <a:prstGeom prst="rect">
            <a:avLst/>
          </a:prstGeom>
        </p:spPr>
        <p:txBody>
          <a:bodyPr/>
          <a:lstStyle>
            <a:lvl1pPr marL="0" indent="0" algn="l">
              <a:buFontTx/>
              <a:buNone/>
              <a:defRPr sz="2000">
                <a:solidFill>
                  <a:srgbClr val="FFFFFF"/>
                </a:solidFill>
                <a:latin typeface="Arial"/>
                <a:cs typeface="Arial"/>
              </a:defRPr>
            </a:lvl1pPr>
          </a:lstStyle>
          <a:p>
            <a:r>
              <a:rPr lang="en-GB" dirty="0" smtClean="0"/>
              <a:t>Subtitle</a:t>
            </a:r>
            <a:endParaRPr lang="en-US" dirty="0"/>
          </a:p>
        </p:txBody>
      </p:sp>
      <p:sp>
        <p:nvSpPr>
          <p:cNvPr id="10" name="Text Placeholder 14"/>
          <p:cNvSpPr>
            <a:spLocks noGrp="1"/>
          </p:cNvSpPr>
          <p:nvPr>
            <p:ph type="body" sz="quarter" idx="10" hasCustomPrompt="1"/>
          </p:nvPr>
        </p:nvSpPr>
        <p:spPr>
          <a:xfrm>
            <a:off x="2123877" y="1963014"/>
            <a:ext cx="6840612" cy="360040"/>
          </a:xfrm>
          <a:prstGeom prst="rect">
            <a:avLst/>
          </a:prstGeom>
        </p:spPr>
        <p:txBody>
          <a:bodyPr vert="horz"/>
          <a:lstStyle>
            <a:lvl1pPr marL="0" indent="0" algn="l">
              <a:buNone/>
              <a:defRPr sz="1600">
                <a:solidFill>
                  <a:srgbClr val="FFFFFF"/>
                </a:solidFill>
                <a:latin typeface="Arial"/>
                <a:cs typeface="Arial"/>
              </a:defRPr>
            </a:lvl1pPr>
          </a:lstStyle>
          <a:p>
            <a:pPr lvl="0"/>
            <a:r>
              <a:rPr lang="en-GB" dirty="0" smtClean="0"/>
              <a:t>Date</a:t>
            </a:r>
          </a:p>
        </p:txBody>
      </p:sp>
    </p:spTree>
    <p:extLst>
      <p:ext uri="{BB962C8B-B14F-4D97-AF65-F5344CB8AC3E}">
        <p14:creationId xmlns="" xmlns:p14="http://schemas.microsoft.com/office/powerpoint/2010/main" val="4024876333"/>
      </p:ext>
    </p:extLst>
  </p:cSld>
  <p:clrMapOvr>
    <a:masterClrMapping/>
  </p:clrMapOvr>
  <p:transition spd="med">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ain content">
    <p:spTree>
      <p:nvGrpSpPr>
        <p:cNvPr id="1" name=""/>
        <p:cNvGrpSpPr/>
        <p:nvPr/>
      </p:nvGrpSpPr>
      <p:grpSpPr>
        <a:xfrm>
          <a:off x="0" y="0"/>
          <a:ext cx="0" cy="0"/>
          <a:chOff x="0" y="0"/>
          <a:chExt cx="0" cy="0"/>
        </a:xfrm>
      </p:grpSpPr>
      <p:sp>
        <p:nvSpPr>
          <p:cNvPr id="8" name="Rectangle 2"/>
          <p:cNvSpPr>
            <a:spLocks noGrp="1" noChangeArrowheads="1"/>
          </p:cNvSpPr>
          <p:nvPr>
            <p:ph type="ctrTitle" hasCustomPrompt="1"/>
          </p:nvPr>
        </p:nvSpPr>
        <p:spPr>
          <a:xfrm>
            <a:off x="2123728" y="578750"/>
            <a:ext cx="6984776" cy="934656"/>
          </a:xfrm>
          <a:prstGeom prst="rect">
            <a:avLst/>
          </a:prstGeom>
          <a:ln>
            <a:noFill/>
          </a:ln>
        </p:spPr>
        <p:txBody>
          <a:bodyPr anchor="b" anchorCtr="0"/>
          <a:lstStyle>
            <a:lvl1pPr algn="l">
              <a:defRPr sz="3600" baseline="0">
                <a:ln>
                  <a:noFill/>
                </a:ln>
                <a:solidFill>
                  <a:schemeClr val="bg2"/>
                </a:solidFill>
                <a:latin typeface="Arial"/>
                <a:cs typeface="Arial"/>
              </a:defRPr>
            </a:lvl1pPr>
          </a:lstStyle>
          <a:p>
            <a:r>
              <a:rPr lang="en-GB" dirty="0" smtClean="0"/>
              <a:t>Content slide</a:t>
            </a:r>
            <a:endParaRPr lang="en-US" dirty="0"/>
          </a:p>
        </p:txBody>
      </p:sp>
      <p:sp>
        <p:nvSpPr>
          <p:cNvPr id="9" name="Rectangle 3"/>
          <p:cNvSpPr>
            <a:spLocks noGrp="1" noChangeArrowheads="1"/>
          </p:cNvSpPr>
          <p:nvPr>
            <p:ph type="subTitle" idx="1" hasCustomPrompt="1"/>
          </p:nvPr>
        </p:nvSpPr>
        <p:spPr>
          <a:xfrm>
            <a:off x="2123728" y="1541182"/>
            <a:ext cx="6984776" cy="504056"/>
          </a:xfrm>
          <a:prstGeom prst="rect">
            <a:avLst/>
          </a:prstGeom>
        </p:spPr>
        <p:txBody>
          <a:bodyPr/>
          <a:lstStyle>
            <a:lvl1pPr marL="0" indent="0" algn="l">
              <a:buFontTx/>
              <a:buNone/>
              <a:defRPr sz="2000">
                <a:solidFill>
                  <a:schemeClr val="bg2"/>
                </a:solidFill>
                <a:latin typeface="Arial"/>
                <a:cs typeface="Arial"/>
              </a:defRPr>
            </a:lvl1pPr>
          </a:lstStyle>
          <a:p>
            <a:r>
              <a:rPr lang="en-GB" dirty="0" smtClean="0"/>
              <a:t>Subtitle</a:t>
            </a:r>
            <a:endParaRPr lang="en-US" dirty="0"/>
          </a:p>
        </p:txBody>
      </p:sp>
    </p:spTree>
    <p:extLst>
      <p:ext uri="{BB962C8B-B14F-4D97-AF65-F5344CB8AC3E}">
        <p14:creationId xmlns="" xmlns:p14="http://schemas.microsoft.com/office/powerpoint/2010/main" val="657486476"/>
      </p:ext>
    </p:extLst>
  </p:cSld>
  <p:clrMapOvr>
    <a:masterClrMapping/>
  </p:clrMapOvr>
  <p:transition spd="med">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Main content">
    <p:bg>
      <p:bgPr>
        <a:solidFill>
          <a:schemeClr val="tx1"/>
        </a:solidFill>
        <a:effectLst/>
      </p:bgPr>
    </p:bg>
    <p:spTree>
      <p:nvGrpSpPr>
        <p:cNvPr id="1" name=""/>
        <p:cNvGrpSpPr/>
        <p:nvPr/>
      </p:nvGrpSpPr>
      <p:grpSpPr>
        <a:xfrm>
          <a:off x="0" y="0"/>
          <a:ext cx="0" cy="0"/>
          <a:chOff x="0" y="0"/>
          <a:chExt cx="0" cy="0"/>
        </a:xfrm>
      </p:grpSpPr>
      <p:sp>
        <p:nvSpPr>
          <p:cNvPr id="8" name="Rectangle 2"/>
          <p:cNvSpPr>
            <a:spLocks noGrp="1" noChangeArrowheads="1"/>
          </p:cNvSpPr>
          <p:nvPr>
            <p:ph type="ctrTitle" hasCustomPrompt="1"/>
          </p:nvPr>
        </p:nvSpPr>
        <p:spPr>
          <a:xfrm>
            <a:off x="2123728" y="578750"/>
            <a:ext cx="6984776" cy="934656"/>
          </a:xfrm>
          <a:prstGeom prst="rect">
            <a:avLst/>
          </a:prstGeom>
          <a:ln>
            <a:noFill/>
          </a:ln>
        </p:spPr>
        <p:txBody>
          <a:bodyPr anchor="b" anchorCtr="0"/>
          <a:lstStyle>
            <a:lvl1pPr algn="l">
              <a:defRPr sz="3600" baseline="0">
                <a:ln>
                  <a:noFill/>
                </a:ln>
                <a:solidFill>
                  <a:schemeClr val="bg2"/>
                </a:solidFill>
                <a:latin typeface="Arial"/>
                <a:cs typeface="Arial"/>
              </a:defRPr>
            </a:lvl1pPr>
          </a:lstStyle>
          <a:p>
            <a:r>
              <a:rPr lang="en-GB" dirty="0" smtClean="0"/>
              <a:t>Alternative content slide 1</a:t>
            </a:r>
            <a:endParaRPr lang="en-US" dirty="0"/>
          </a:p>
        </p:txBody>
      </p:sp>
      <p:sp>
        <p:nvSpPr>
          <p:cNvPr id="9" name="Rectangle 3"/>
          <p:cNvSpPr>
            <a:spLocks noGrp="1" noChangeArrowheads="1"/>
          </p:cNvSpPr>
          <p:nvPr>
            <p:ph type="subTitle" idx="1" hasCustomPrompt="1"/>
          </p:nvPr>
        </p:nvSpPr>
        <p:spPr>
          <a:xfrm>
            <a:off x="2123728" y="1541182"/>
            <a:ext cx="6984776" cy="504056"/>
          </a:xfrm>
          <a:prstGeom prst="rect">
            <a:avLst/>
          </a:prstGeom>
        </p:spPr>
        <p:txBody>
          <a:bodyPr/>
          <a:lstStyle>
            <a:lvl1pPr marL="0" indent="0" algn="l">
              <a:buFontTx/>
              <a:buNone/>
              <a:defRPr sz="2000">
                <a:solidFill>
                  <a:schemeClr val="bg2"/>
                </a:solidFill>
                <a:latin typeface="Arial"/>
                <a:cs typeface="Arial"/>
              </a:defRPr>
            </a:lvl1pPr>
          </a:lstStyle>
          <a:p>
            <a:r>
              <a:rPr lang="en-GB" dirty="0" smtClean="0"/>
              <a:t>Subtitle</a:t>
            </a:r>
            <a:endParaRPr lang="en-US" dirty="0"/>
          </a:p>
        </p:txBody>
      </p:sp>
      <p:pic>
        <p:nvPicPr>
          <p:cNvPr id="4" name="Picture 3" descr="MO_RGB_whitebackg.jpg"/>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152111" y="133754"/>
            <a:ext cx="1595101" cy="1459519"/>
          </a:xfrm>
          <a:prstGeom prst="rect">
            <a:avLst/>
          </a:prstGeom>
        </p:spPr>
      </p:pic>
    </p:spTree>
    <p:extLst>
      <p:ext uri="{BB962C8B-B14F-4D97-AF65-F5344CB8AC3E}">
        <p14:creationId xmlns="" xmlns:p14="http://schemas.microsoft.com/office/powerpoint/2010/main" val="2791753578"/>
      </p:ext>
    </p:extLst>
  </p:cSld>
  <p:clrMapOvr>
    <a:masterClrMapping/>
  </p:clrMapOvr>
  <p:transition spd="med">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lternative content">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8" name="Rectangle 2"/>
          <p:cNvSpPr>
            <a:spLocks noGrp="1" noChangeArrowheads="1"/>
          </p:cNvSpPr>
          <p:nvPr>
            <p:ph type="ctrTitle" hasCustomPrompt="1"/>
          </p:nvPr>
        </p:nvSpPr>
        <p:spPr>
          <a:xfrm>
            <a:off x="2123728" y="578750"/>
            <a:ext cx="6984776" cy="934656"/>
          </a:xfrm>
          <a:prstGeom prst="rect">
            <a:avLst/>
          </a:prstGeom>
          <a:ln>
            <a:noFill/>
          </a:ln>
        </p:spPr>
        <p:txBody>
          <a:bodyPr anchor="b" anchorCtr="0"/>
          <a:lstStyle>
            <a:lvl1pPr algn="l">
              <a:defRPr sz="3600" baseline="0">
                <a:ln>
                  <a:noFill/>
                </a:ln>
                <a:solidFill>
                  <a:schemeClr val="tx1"/>
                </a:solidFill>
                <a:latin typeface="Arial"/>
                <a:cs typeface="Arial"/>
              </a:defRPr>
            </a:lvl1pPr>
          </a:lstStyle>
          <a:p>
            <a:r>
              <a:rPr lang="en-GB" dirty="0" smtClean="0"/>
              <a:t>Alternative content slide 2</a:t>
            </a:r>
            <a:endParaRPr lang="en-US" dirty="0"/>
          </a:p>
        </p:txBody>
      </p:sp>
      <p:sp>
        <p:nvSpPr>
          <p:cNvPr id="9" name="Rectangle 3"/>
          <p:cNvSpPr>
            <a:spLocks noGrp="1" noChangeArrowheads="1"/>
          </p:cNvSpPr>
          <p:nvPr>
            <p:ph type="subTitle" idx="1" hasCustomPrompt="1"/>
          </p:nvPr>
        </p:nvSpPr>
        <p:spPr>
          <a:xfrm>
            <a:off x="2123728" y="1541182"/>
            <a:ext cx="6984776" cy="504056"/>
          </a:xfrm>
          <a:prstGeom prst="rect">
            <a:avLst/>
          </a:prstGeom>
        </p:spPr>
        <p:txBody>
          <a:bodyPr/>
          <a:lstStyle>
            <a:lvl1pPr marL="0" indent="0" algn="l">
              <a:buFontTx/>
              <a:buNone/>
              <a:defRPr sz="2000">
                <a:solidFill>
                  <a:schemeClr val="tx1"/>
                </a:solidFill>
                <a:latin typeface="Arial"/>
                <a:cs typeface="Arial"/>
              </a:defRPr>
            </a:lvl1pPr>
          </a:lstStyle>
          <a:p>
            <a:r>
              <a:rPr lang="en-GB" dirty="0" smtClean="0"/>
              <a:t>Subtitle</a:t>
            </a:r>
            <a:endParaRPr lang="en-US" dirty="0"/>
          </a:p>
        </p:txBody>
      </p:sp>
    </p:spTree>
    <p:extLst>
      <p:ext uri="{BB962C8B-B14F-4D97-AF65-F5344CB8AC3E}">
        <p14:creationId xmlns="" xmlns:p14="http://schemas.microsoft.com/office/powerpoint/2010/main" val="1150432184"/>
      </p:ext>
    </p:extLst>
  </p:cSld>
  <p:clrMapOvr>
    <a:masterClrMapping/>
  </p:clrMapOvr>
  <p:transition spd="med">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option 1">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5" name="Rectangle 2"/>
          <p:cNvSpPr>
            <a:spLocks noGrp="1" noChangeArrowheads="1"/>
          </p:cNvSpPr>
          <p:nvPr>
            <p:ph type="ctrTitle" hasCustomPrompt="1"/>
          </p:nvPr>
        </p:nvSpPr>
        <p:spPr>
          <a:xfrm>
            <a:off x="251520" y="4005064"/>
            <a:ext cx="6984776" cy="934656"/>
          </a:xfrm>
          <a:prstGeom prst="rect">
            <a:avLst/>
          </a:prstGeom>
          <a:ln>
            <a:noFill/>
          </a:ln>
        </p:spPr>
        <p:txBody>
          <a:bodyPr anchor="b" anchorCtr="0"/>
          <a:lstStyle>
            <a:lvl1pPr algn="l">
              <a:defRPr sz="3600" baseline="0">
                <a:ln>
                  <a:noFill/>
                </a:ln>
                <a:solidFill>
                  <a:schemeClr val="tx1"/>
                </a:solidFill>
                <a:latin typeface="Arial"/>
                <a:cs typeface="Arial"/>
              </a:defRPr>
            </a:lvl1pPr>
          </a:lstStyle>
          <a:p>
            <a:r>
              <a:rPr lang="en-GB" dirty="0" smtClean="0"/>
              <a:t>Content divider</a:t>
            </a:r>
            <a:endParaRPr lang="en-US" dirty="0"/>
          </a:p>
        </p:txBody>
      </p:sp>
      <p:sp>
        <p:nvSpPr>
          <p:cNvPr id="6" name="Rectangle 3"/>
          <p:cNvSpPr>
            <a:spLocks noGrp="1" noChangeArrowheads="1"/>
          </p:cNvSpPr>
          <p:nvPr>
            <p:ph type="subTitle" idx="1" hasCustomPrompt="1"/>
          </p:nvPr>
        </p:nvSpPr>
        <p:spPr>
          <a:xfrm>
            <a:off x="251520" y="4967496"/>
            <a:ext cx="6984776" cy="504056"/>
          </a:xfrm>
          <a:prstGeom prst="rect">
            <a:avLst/>
          </a:prstGeom>
        </p:spPr>
        <p:txBody>
          <a:bodyPr/>
          <a:lstStyle>
            <a:lvl1pPr marL="0" indent="0" algn="l">
              <a:buFontTx/>
              <a:buNone/>
              <a:defRPr sz="2000">
                <a:solidFill>
                  <a:schemeClr val="tx1"/>
                </a:solidFill>
                <a:latin typeface="Arial"/>
                <a:cs typeface="Arial"/>
              </a:defRPr>
            </a:lvl1pPr>
          </a:lstStyle>
          <a:p>
            <a:r>
              <a:rPr lang="en-GB" dirty="0" smtClean="0"/>
              <a:t>Subtitle</a:t>
            </a:r>
            <a:endParaRPr lang="en-US" dirty="0"/>
          </a:p>
        </p:txBody>
      </p:sp>
    </p:spTree>
    <p:extLst>
      <p:ext uri="{BB962C8B-B14F-4D97-AF65-F5344CB8AC3E}">
        <p14:creationId xmlns="" xmlns:p14="http://schemas.microsoft.com/office/powerpoint/2010/main" val="918680558"/>
      </p:ext>
    </p:extLst>
  </p:cSld>
  <p:clrMapOvr>
    <a:masterClrMapping/>
  </p:clrMapOvr>
  <p:transition spd="med">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vider option 2">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5" name="Rectangle 2"/>
          <p:cNvSpPr>
            <a:spLocks noGrp="1" noChangeArrowheads="1"/>
          </p:cNvSpPr>
          <p:nvPr>
            <p:ph type="ctrTitle" hasCustomPrompt="1"/>
          </p:nvPr>
        </p:nvSpPr>
        <p:spPr>
          <a:xfrm>
            <a:off x="251520" y="1916832"/>
            <a:ext cx="4968552" cy="1152128"/>
          </a:xfrm>
          <a:prstGeom prst="rect">
            <a:avLst/>
          </a:prstGeom>
          <a:ln>
            <a:noFill/>
          </a:ln>
        </p:spPr>
        <p:txBody>
          <a:bodyPr anchor="b" anchorCtr="0"/>
          <a:lstStyle>
            <a:lvl1pPr algn="l">
              <a:defRPr sz="3600" baseline="0">
                <a:ln>
                  <a:noFill/>
                </a:ln>
                <a:solidFill>
                  <a:schemeClr val="tx1"/>
                </a:solidFill>
                <a:latin typeface="Arial"/>
                <a:cs typeface="Arial"/>
              </a:defRPr>
            </a:lvl1pPr>
          </a:lstStyle>
          <a:p>
            <a:r>
              <a:rPr lang="en-GB" dirty="0" smtClean="0"/>
              <a:t>Questions</a:t>
            </a:r>
            <a:br>
              <a:rPr lang="en-GB" dirty="0" smtClean="0"/>
            </a:br>
            <a:r>
              <a:rPr lang="en-GB" dirty="0" smtClean="0"/>
              <a:t>and answers</a:t>
            </a:r>
            <a:endParaRPr lang="en-US" dirty="0"/>
          </a:p>
        </p:txBody>
      </p:sp>
    </p:spTree>
    <p:extLst>
      <p:ext uri="{BB962C8B-B14F-4D97-AF65-F5344CB8AC3E}">
        <p14:creationId xmlns="" xmlns:p14="http://schemas.microsoft.com/office/powerpoint/2010/main" val="1303530305"/>
      </p:ext>
    </p:extLst>
  </p:cSld>
  <p:clrMapOvr>
    <a:masterClrMapping/>
  </p:clrMapOvr>
  <p:transition spd="med">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option 3">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sp>
        <p:nvSpPr>
          <p:cNvPr id="5" name="Rectangle 2"/>
          <p:cNvSpPr>
            <a:spLocks noGrp="1" noChangeArrowheads="1"/>
          </p:cNvSpPr>
          <p:nvPr>
            <p:ph type="ctrTitle" hasCustomPrompt="1"/>
          </p:nvPr>
        </p:nvSpPr>
        <p:spPr>
          <a:xfrm>
            <a:off x="251520" y="1878347"/>
            <a:ext cx="4968552" cy="1656184"/>
          </a:xfrm>
          <a:prstGeom prst="rect">
            <a:avLst/>
          </a:prstGeom>
          <a:ln>
            <a:noFill/>
          </a:ln>
        </p:spPr>
        <p:txBody>
          <a:bodyPr anchor="b" anchorCtr="0"/>
          <a:lstStyle>
            <a:lvl1pPr algn="l">
              <a:defRPr sz="3600" baseline="0">
                <a:ln>
                  <a:noFill/>
                </a:ln>
                <a:solidFill>
                  <a:schemeClr val="tx1"/>
                </a:solidFill>
                <a:latin typeface="Arial"/>
                <a:cs typeface="Arial"/>
              </a:defRPr>
            </a:lvl1pPr>
          </a:lstStyle>
          <a:p>
            <a:r>
              <a:rPr lang="en-GB" dirty="0" smtClean="0"/>
              <a:t>Questions </a:t>
            </a:r>
            <a:br>
              <a:rPr lang="en-GB" dirty="0" smtClean="0"/>
            </a:br>
            <a:r>
              <a:rPr lang="en-GB" dirty="0" smtClean="0"/>
              <a:t>and answers (alternative)</a:t>
            </a:r>
            <a:endParaRPr lang="en-US" dirty="0"/>
          </a:p>
        </p:txBody>
      </p:sp>
    </p:spTree>
    <p:extLst>
      <p:ext uri="{BB962C8B-B14F-4D97-AF65-F5344CB8AC3E}">
        <p14:creationId xmlns="" xmlns:p14="http://schemas.microsoft.com/office/powerpoint/2010/main" val="539442524"/>
      </p:ext>
    </p:extLst>
  </p:cSld>
  <p:clrMapOvr>
    <a:masterClrMapping/>
  </p:clrMapOvr>
  <p:transition spd="med">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bwMode="auto">
          <a:xfrm>
            <a:off x="0" y="0"/>
            <a:ext cx="9144000" cy="6858000"/>
          </a:xfrm>
          <a:prstGeom prst="rect">
            <a:avLst/>
          </a:prstGeom>
          <a:noFill/>
          <a:ln w="28575" cap="flat" cmpd="sng" algn="ctr">
            <a:solidFill>
              <a:schemeClr val="bg2">
                <a:lumMod val="65000"/>
                <a:lumOff val="35000"/>
              </a:schemeClr>
            </a:solidFill>
            <a:prstDash val="solid"/>
            <a:round/>
            <a:headEnd type="none" w="med" len="med"/>
            <a:tailEnd type="none" w="med" len="med"/>
          </a:ln>
          <a:effectLst/>
        </p:spPr>
        <p:txBody>
          <a:bodyPr/>
          <a:lstStyle/>
          <a:p>
            <a:pPr>
              <a:defRPr/>
            </a:pPr>
            <a:endParaRPr lang="en-US">
              <a:ln w="101600" cmpd="sng">
                <a:solidFill>
                  <a:schemeClr val="tx1"/>
                </a:solidFill>
              </a:ln>
            </a:endParaRPr>
          </a:p>
        </p:txBody>
      </p:sp>
      <p:pic>
        <p:nvPicPr>
          <p:cNvPr id="1027" name="Picture 2" descr="MO_RGB_transpbackg.png"/>
          <p:cNvPicPr>
            <a:picLocks noChangeAspect="1"/>
          </p:cNvPicPr>
          <p:nvPr userDrawn="1"/>
        </p:nvPicPr>
        <p:blipFill>
          <a:blip r:embed="rId14" cstate="print">
            <a:extLst>
              <a:ext uri="{28A0092B-C50C-407E-A947-70E740481C1C}">
                <a14:useLocalDpi xmlns="" xmlns:a14="http://schemas.microsoft.com/office/drawing/2010/main" val="0"/>
              </a:ext>
            </a:extLst>
          </a:blip>
          <a:srcRect/>
          <a:stretch>
            <a:fillRect/>
          </a:stretch>
        </p:blipFill>
        <p:spPr bwMode="auto">
          <a:xfrm>
            <a:off x="163513" y="138113"/>
            <a:ext cx="1574800" cy="14414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dk2" tx1="lt1" bg2="dk1" tx2="lt2" accent1="accent1" accent2="accent2" accent3="accent3" accent4="accent4" accent5="accent5" accent6="accent6" hlink="hlink" folHlink="folHlink"/>
  <p:sldLayoutIdLst>
    <p:sldLayoutId id="2147484175" r:id="rId1"/>
    <p:sldLayoutId id="2147484174" r:id="rId2"/>
    <p:sldLayoutId id="2147484176" r:id="rId3"/>
    <p:sldLayoutId id="2147484173" r:id="rId4"/>
    <p:sldLayoutId id="2147484181" r:id="rId5"/>
    <p:sldLayoutId id="2147484177" r:id="rId6"/>
    <p:sldLayoutId id="2147484178" r:id="rId7"/>
    <p:sldLayoutId id="2147484179" r:id="rId8"/>
    <p:sldLayoutId id="2147484180" r:id="rId9"/>
    <p:sldLayoutId id="2147484182" r:id="rId10"/>
    <p:sldLayoutId id="2147484183" r:id="rId11"/>
  </p:sldLayoutIdLst>
  <p:transition spd="med">
    <p:fade/>
  </p:transition>
  <p:timing>
    <p:tnLst>
      <p:par>
        <p:cTn id="1" dur="indefinite" restart="never" nodeType="tmRoot"/>
      </p:par>
    </p:tnLst>
  </p:timing>
  <p:hf sldNum="0" hdr="0" dt="0"/>
  <p:txStyles>
    <p:titleStyle>
      <a:lvl1pPr algn="l" rtl="0" eaLnBrk="0" fontAlgn="base" hangingPunct="0">
        <a:lnSpc>
          <a:spcPct val="85000"/>
        </a:lnSpc>
        <a:spcBef>
          <a:spcPct val="0"/>
        </a:spcBef>
        <a:spcAft>
          <a:spcPct val="0"/>
        </a:spcAft>
        <a:defRPr sz="4000">
          <a:solidFill>
            <a:srgbClr val="000000"/>
          </a:solidFill>
          <a:latin typeface="+mj-lt"/>
          <a:ea typeface="ＭＳ Ｐゴシック" charset="0"/>
          <a:cs typeface="ＭＳ Ｐゴシック" charset="0"/>
        </a:defRPr>
      </a:lvl1pPr>
      <a:lvl2pPr algn="l" rtl="0" eaLnBrk="0" fontAlgn="base" hangingPunct="0">
        <a:lnSpc>
          <a:spcPct val="85000"/>
        </a:lnSpc>
        <a:spcBef>
          <a:spcPct val="0"/>
        </a:spcBef>
        <a:spcAft>
          <a:spcPct val="0"/>
        </a:spcAft>
        <a:defRPr sz="4000">
          <a:solidFill>
            <a:srgbClr val="000000"/>
          </a:solidFill>
          <a:latin typeface="Arial" charset="0"/>
          <a:ea typeface="ＭＳ Ｐゴシック" charset="0"/>
          <a:cs typeface="ＭＳ Ｐゴシック" charset="0"/>
        </a:defRPr>
      </a:lvl2pPr>
      <a:lvl3pPr algn="l" rtl="0" eaLnBrk="0" fontAlgn="base" hangingPunct="0">
        <a:lnSpc>
          <a:spcPct val="85000"/>
        </a:lnSpc>
        <a:spcBef>
          <a:spcPct val="0"/>
        </a:spcBef>
        <a:spcAft>
          <a:spcPct val="0"/>
        </a:spcAft>
        <a:defRPr sz="4000">
          <a:solidFill>
            <a:srgbClr val="000000"/>
          </a:solidFill>
          <a:latin typeface="Arial" charset="0"/>
          <a:ea typeface="ＭＳ Ｐゴシック" charset="0"/>
          <a:cs typeface="ＭＳ Ｐゴシック" charset="0"/>
        </a:defRPr>
      </a:lvl3pPr>
      <a:lvl4pPr algn="l" rtl="0" eaLnBrk="0" fontAlgn="base" hangingPunct="0">
        <a:lnSpc>
          <a:spcPct val="85000"/>
        </a:lnSpc>
        <a:spcBef>
          <a:spcPct val="0"/>
        </a:spcBef>
        <a:spcAft>
          <a:spcPct val="0"/>
        </a:spcAft>
        <a:defRPr sz="4000">
          <a:solidFill>
            <a:srgbClr val="000000"/>
          </a:solidFill>
          <a:latin typeface="Arial" charset="0"/>
          <a:ea typeface="ＭＳ Ｐゴシック" charset="0"/>
          <a:cs typeface="ＭＳ Ｐゴシック" charset="0"/>
        </a:defRPr>
      </a:lvl4pPr>
      <a:lvl5pPr algn="l" rtl="0" eaLnBrk="0" fontAlgn="base" hangingPunct="0">
        <a:lnSpc>
          <a:spcPct val="85000"/>
        </a:lnSpc>
        <a:spcBef>
          <a:spcPct val="0"/>
        </a:spcBef>
        <a:spcAft>
          <a:spcPct val="0"/>
        </a:spcAft>
        <a:defRPr sz="4000">
          <a:solidFill>
            <a:srgbClr val="000000"/>
          </a:solidFill>
          <a:latin typeface="Arial" charset="0"/>
          <a:ea typeface="ＭＳ Ｐゴシック" charset="0"/>
          <a:cs typeface="ＭＳ Ｐゴシック" charset="0"/>
        </a:defRPr>
      </a:lvl5pPr>
      <a:lvl6pPr marL="457200" algn="l" rtl="0" fontAlgn="base">
        <a:lnSpc>
          <a:spcPct val="85000"/>
        </a:lnSpc>
        <a:spcBef>
          <a:spcPct val="0"/>
        </a:spcBef>
        <a:spcAft>
          <a:spcPct val="0"/>
        </a:spcAft>
        <a:defRPr sz="4000">
          <a:solidFill>
            <a:srgbClr val="FFFFFF"/>
          </a:solidFill>
          <a:latin typeface="Arial" charset="0"/>
        </a:defRPr>
      </a:lvl6pPr>
      <a:lvl7pPr marL="914400" algn="l" rtl="0" fontAlgn="base">
        <a:lnSpc>
          <a:spcPct val="85000"/>
        </a:lnSpc>
        <a:spcBef>
          <a:spcPct val="0"/>
        </a:spcBef>
        <a:spcAft>
          <a:spcPct val="0"/>
        </a:spcAft>
        <a:defRPr sz="4000">
          <a:solidFill>
            <a:srgbClr val="FFFFFF"/>
          </a:solidFill>
          <a:latin typeface="Arial" charset="0"/>
        </a:defRPr>
      </a:lvl7pPr>
      <a:lvl8pPr marL="1371600" algn="l" rtl="0" fontAlgn="base">
        <a:lnSpc>
          <a:spcPct val="85000"/>
        </a:lnSpc>
        <a:spcBef>
          <a:spcPct val="0"/>
        </a:spcBef>
        <a:spcAft>
          <a:spcPct val="0"/>
        </a:spcAft>
        <a:defRPr sz="4000">
          <a:solidFill>
            <a:srgbClr val="FFFFFF"/>
          </a:solidFill>
          <a:latin typeface="Arial" charset="0"/>
        </a:defRPr>
      </a:lvl8pPr>
      <a:lvl9pPr marL="1828800" algn="l" rtl="0" fontAlgn="base">
        <a:lnSpc>
          <a:spcPct val="85000"/>
        </a:lnSpc>
        <a:spcBef>
          <a:spcPct val="0"/>
        </a:spcBef>
        <a:spcAft>
          <a:spcPct val="0"/>
        </a:spcAft>
        <a:defRPr sz="4000">
          <a:solidFill>
            <a:srgbClr val="FFFFFF"/>
          </a:solidFill>
          <a:latin typeface="Arial" charset="0"/>
        </a:defRPr>
      </a:lvl9pPr>
    </p:titleStyle>
    <p:bodyStyle>
      <a:lvl1pPr marL="261938" indent="-261938" algn="l" rtl="0" eaLnBrk="0" fontAlgn="base" hangingPunct="0">
        <a:lnSpc>
          <a:spcPct val="90000"/>
        </a:lnSpc>
        <a:spcBef>
          <a:spcPct val="35000"/>
        </a:spcBef>
        <a:spcAft>
          <a:spcPct val="35000"/>
        </a:spcAft>
        <a:buChar char="•"/>
        <a:defRPr sz="2400">
          <a:solidFill>
            <a:srgbClr val="000000"/>
          </a:solidFill>
          <a:latin typeface="+mn-lt"/>
          <a:ea typeface="ＭＳ Ｐゴシック" charset="0"/>
          <a:cs typeface="ＭＳ Ｐゴシック" charset="0"/>
        </a:defRPr>
      </a:lvl1pPr>
      <a:lvl2pPr marL="623888" indent="-182563" algn="l" rtl="0" eaLnBrk="0" fontAlgn="base" hangingPunct="0">
        <a:lnSpc>
          <a:spcPct val="90000"/>
        </a:lnSpc>
        <a:spcBef>
          <a:spcPct val="35000"/>
        </a:spcBef>
        <a:spcAft>
          <a:spcPct val="35000"/>
        </a:spcAft>
        <a:buChar char="•"/>
        <a:defRPr sz="2000">
          <a:solidFill>
            <a:srgbClr val="000000"/>
          </a:solidFill>
          <a:latin typeface="+mn-lt"/>
          <a:ea typeface="ＭＳ Ｐゴシック" charset="0"/>
        </a:defRPr>
      </a:lvl2pPr>
      <a:lvl3pPr marL="987425" indent="-184150" algn="l" rtl="0" eaLnBrk="0" fontAlgn="base" hangingPunct="0">
        <a:lnSpc>
          <a:spcPct val="90000"/>
        </a:lnSpc>
        <a:spcBef>
          <a:spcPct val="35000"/>
        </a:spcBef>
        <a:spcAft>
          <a:spcPct val="35000"/>
        </a:spcAft>
        <a:buChar char="•"/>
        <a:defRPr sz="2000">
          <a:solidFill>
            <a:srgbClr val="000000"/>
          </a:solidFill>
          <a:latin typeface="+mn-lt"/>
          <a:ea typeface="ＭＳ Ｐゴシック" charset="0"/>
        </a:defRPr>
      </a:lvl3pPr>
      <a:lvl4pPr marL="1349375" indent="-182563" algn="l" rtl="0" eaLnBrk="0" fontAlgn="base" hangingPunct="0">
        <a:lnSpc>
          <a:spcPct val="90000"/>
        </a:lnSpc>
        <a:spcBef>
          <a:spcPct val="35000"/>
        </a:spcBef>
        <a:spcAft>
          <a:spcPct val="35000"/>
        </a:spcAft>
        <a:buChar char="•"/>
        <a:defRPr sz="2000">
          <a:solidFill>
            <a:srgbClr val="000000"/>
          </a:solidFill>
          <a:latin typeface="+mn-lt"/>
          <a:ea typeface="ＭＳ Ｐゴシック" charset="0"/>
        </a:defRPr>
      </a:lvl4pPr>
      <a:lvl5pPr marL="1698625" indent="-169863" algn="l" rtl="0" eaLnBrk="0" fontAlgn="base" hangingPunct="0">
        <a:lnSpc>
          <a:spcPct val="90000"/>
        </a:lnSpc>
        <a:spcBef>
          <a:spcPct val="35000"/>
        </a:spcBef>
        <a:spcAft>
          <a:spcPct val="35000"/>
        </a:spcAft>
        <a:buChar char="•"/>
        <a:defRPr sz="2000">
          <a:solidFill>
            <a:srgbClr val="000000"/>
          </a:solidFill>
          <a:latin typeface="+mn-lt"/>
          <a:ea typeface="ＭＳ Ｐゴシック" charset="0"/>
        </a:defRPr>
      </a:lvl5pPr>
      <a:lvl6pPr marL="2155825" indent="-169863" algn="l" rtl="0" fontAlgn="base">
        <a:lnSpc>
          <a:spcPct val="90000"/>
        </a:lnSpc>
        <a:spcBef>
          <a:spcPct val="35000"/>
        </a:spcBef>
        <a:spcAft>
          <a:spcPct val="35000"/>
        </a:spcAft>
        <a:buChar char="•"/>
        <a:defRPr sz="2000">
          <a:solidFill>
            <a:srgbClr val="FFFFFF"/>
          </a:solidFill>
          <a:latin typeface="+mn-lt"/>
        </a:defRPr>
      </a:lvl6pPr>
      <a:lvl7pPr marL="2613025" indent="-169863" algn="l" rtl="0" fontAlgn="base">
        <a:lnSpc>
          <a:spcPct val="90000"/>
        </a:lnSpc>
        <a:spcBef>
          <a:spcPct val="35000"/>
        </a:spcBef>
        <a:spcAft>
          <a:spcPct val="35000"/>
        </a:spcAft>
        <a:buChar char="•"/>
        <a:defRPr sz="2000">
          <a:solidFill>
            <a:srgbClr val="FFFFFF"/>
          </a:solidFill>
          <a:latin typeface="+mn-lt"/>
        </a:defRPr>
      </a:lvl7pPr>
      <a:lvl8pPr marL="3070225" indent="-169863" algn="l" rtl="0" fontAlgn="base">
        <a:lnSpc>
          <a:spcPct val="90000"/>
        </a:lnSpc>
        <a:spcBef>
          <a:spcPct val="35000"/>
        </a:spcBef>
        <a:spcAft>
          <a:spcPct val="35000"/>
        </a:spcAft>
        <a:buChar char="•"/>
        <a:defRPr sz="2000">
          <a:solidFill>
            <a:srgbClr val="FFFFFF"/>
          </a:solidFill>
          <a:latin typeface="+mn-lt"/>
        </a:defRPr>
      </a:lvl8pPr>
      <a:lvl9pPr marL="3527425" indent="-169863" algn="l" rtl="0" fontAlgn="base">
        <a:lnSpc>
          <a:spcPct val="90000"/>
        </a:lnSpc>
        <a:spcBef>
          <a:spcPct val="35000"/>
        </a:spcBef>
        <a:spcAft>
          <a:spcPct val="35000"/>
        </a:spcAft>
        <a:buChar char="•"/>
        <a:defRPr sz="2000">
          <a:solidFill>
            <a:srgbClr val="FFFFF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5.xml"/><Relationship Id="rId5" Type="http://schemas.openxmlformats.org/officeDocument/2006/relationships/image" Target="../media/image30.jpe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2" Type="http://schemas.openxmlformats.org/officeDocument/2006/relationships/hyperlink" Target="http://collab.metoffice.gov.uk/twiki/bin/view/Development/GCPackageTesting"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code.metoffice.gov.uk/trac/gmed/wiki/GCDev/GCDocumentation"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40.png"/><Relationship Id="rId1" Type="http://schemas.openxmlformats.org/officeDocument/2006/relationships/slideLayout" Target="../slideLayouts/slideLayout5.xml"/><Relationship Id="rId5" Type="http://schemas.openxmlformats.org/officeDocument/2006/relationships/image" Target="../media/image42.png"/><Relationship Id="rId4" Type="http://schemas.openxmlformats.org/officeDocument/2006/relationships/image" Target="../media/image41.jpeg"/></Relationships>
</file>

<file path=ppt/slides/_rels/slide33.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4.png"/><Relationship Id="rId7" Type="http://schemas.openxmlformats.org/officeDocument/2006/relationships/image" Target="../media/image48.jpeg"/><Relationship Id="rId2" Type="http://schemas.openxmlformats.org/officeDocument/2006/relationships/image" Target="../media/image43.gif"/><Relationship Id="rId1" Type="http://schemas.openxmlformats.org/officeDocument/2006/relationships/slideLayout" Target="../slideLayouts/slideLayout5.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hyperlink" Target="http://collab.metoffice.gov.uk/twiki/bin/view/Support/GC3InstructionsVN103N216" TargetMode="External"/><Relationship Id="rId2" Type="http://schemas.openxmlformats.org/officeDocument/2006/relationships/hyperlink" Target="http://collab.metoffice.gov.uk/twiki/bin/view/Support/GC3InstructionsVN103N96" TargetMode="Externa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hyperlink" Target="https://code.metoffice.gov.uk/trac/gmed" TargetMode="External"/><Relationship Id="rId2" Type="http://schemas.openxmlformats.org/officeDocument/2006/relationships/hyperlink" Target="http://collab.metoffice.gov.uk/" TargetMode="Externa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hyperlink" Target="https://code.metoffice.gov.uk/trac/gmed/wiki/GCDev/GADocumentation" TargetMode="External"/><Relationship Id="rId2" Type="http://schemas.openxmlformats.org/officeDocument/2006/relationships/hyperlink" Target="https://code.metoffice.gov.uk/trac/gmed/wiki/GCDev/GCDocumentation" TargetMode="External"/><Relationship Id="rId1" Type="http://schemas.openxmlformats.org/officeDocument/2006/relationships/slideLayout" Target="../slideLayouts/slideLayout5.xml"/><Relationship Id="rId5" Type="http://schemas.openxmlformats.org/officeDocument/2006/relationships/hyperlink" Target="http://collab.metoffice.gov.uk/twiki/bin/viewfile/Static/development/valindex/valindex.html" TargetMode="External"/><Relationship Id="rId4" Type="http://schemas.openxmlformats.org/officeDocument/2006/relationships/hyperlink" Target="https://code.metoffice.gov.uk/trac/GA/intertrac/wiki/GADocumentation/GA7.0"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collab.metoffice.gov.uk/twiki/bin/view/Support/UMarticles" TargetMode="External"/><Relationship Id="rId7" Type="http://schemas.openxmlformats.org/officeDocument/2006/relationships/hyperlink" Target="https://code.metoffice.gov.uk/trac/GA/wiki/GADocumentation/GA7.0" TargetMode="External"/><Relationship Id="rId2" Type="http://schemas.openxmlformats.org/officeDocument/2006/relationships/hyperlink" Target="https://code.metoffice.gov.uk/doc/um/" TargetMode="External"/><Relationship Id="rId1" Type="http://schemas.openxmlformats.org/officeDocument/2006/relationships/slideLayout" Target="../slideLayouts/slideLayout5.xml"/><Relationship Id="rId6" Type="http://schemas.openxmlformats.org/officeDocument/2006/relationships/hyperlink" Target="https://code.metoffice.gov.uk/trac/gmed" TargetMode="External"/><Relationship Id="rId5" Type="http://schemas.openxmlformats.org/officeDocument/2006/relationships/hyperlink" Target="http://collab.metoffice.gov.uk/twiki/bin/view/Development/WebHome" TargetMode="External"/><Relationship Id="rId4" Type="http://schemas.openxmlformats.org/officeDocument/2006/relationships/hyperlink" Target="http://collab.metoffice.gov.uk/twiki/bin/view/Support/UnifiedModel" TargetMode="External"/></Relationships>
</file>

<file path=ppt/slides/_rels/slide4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image" Target="../media/image17.jpeg"/><Relationship Id="rId7" Type="http://schemas.openxmlformats.org/officeDocument/2006/relationships/image" Target="../media/image21.jpeg"/><Relationship Id="rId2" Type="http://schemas.openxmlformats.org/officeDocument/2006/relationships/image" Target="../media/image16.jpeg"/><Relationship Id="rId1" Type="http://schemas.openxmlformats.org/officeDocument/2006/relationships/slideLayout" Target="../slideLayouts/slideLayout5.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lvl="0">
              <a:defRPr/>
            </a:pPr>
            <a:r>
              <a:rPr lang="en-US" dirty="0" smtClean="0"/>
              <a:t>Overview of </a:t>
            </a:r>
            <a:r>
              <a:rPr lang="en-US" dirty="0" smtClean="0"/>
              <a:t>climate configurations </a:t>
            </a:r>
            <a:r>
              <a:rPr lang="en-US" dirty="0" smtClean="0"/>
              <a:t>of the UM</a:t>
            </a:r>
            <a:endParaRPr lang="en-US" dirty="0"/>
          </a:p>
        </p:txBody>
      </p:sp>
      <p:sp>
        <p:nvSpPr>
          <p:cNvPr id="3" name="Subtitle 2"/>
          <p:cNvSpPr>
            <a:spLocks noGrp="1"/>
          </p:cNvSpPr>
          <p:nvPr>
            <p:ph type="subTitle" idx="1"/>
          </p:nvPr>
        </p:nvSpPr>
        <p:spPr/>
        <p:txBody>
          <a:bodyPr/>
          <a:lstStyle/>
          <a:p>
            <a:r>
              <a:rPr lang="en-US" dirty="0" smtClean="0"/>
              <a:t>Global Model Development &amp; Science configuration</a:t>
            </a:r>
            <a:endParaRPr lang="en-US" dirty="0"/>
          </a:p>
        </p:txBody>
      </p:sp>
      <p:sp>
        <p:nvSpPr>
          <p:cNvPr id="4" name="Text Placeholder 3"/>
          <p:cNvSpPr>
            <a:spLocks noGrp="1"/>
          </p:cNvSpPr>
          <p:nvPr>
            <p:ph type="body" sz="quarter" idx="10"/>
          </p:nvPr>
        </p:nvSpPr>
        <p:spPr/>
        <p:txBody>
          <a:bodyPr/>
          <a:lstStyle/>
          <a:p>
            <a:r>
              <a:rPr lang="en-US" smtClean="0"/>
              <a:t>18/02/2016 </a:t>
            </a:r>
            <a:r>
              <a:rPr lang="en-US" dirty="0" smtClean="0"/>
              <a:t>by João Teixeira</a:t>
            </a:r>
            <a:endParaRPr lang="en-US" dirty="0"/>
          </a:p>
        </p:txBody>
      </p:sp>
    </p:spTree>
    <p:extLst>
      <p:ext uri="{BB962C8B-B14F-4D97-AF65-F5344CB8AC3E}">
        <p14:creationId xmlns="" xmlns:p14="http://schemas.microsoft.com/office/powerpoint/2010/main" val="2379780125"/>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4018" name="Picture 2"/>
          <p:cNvPicPr>
            <a:picLocks noChangeAspect="1" noChangeArrowheads="1"/>
          </p:cNvPicPr>
          <p:nvPr/>
        </p:nvPicPr>
        <p:blipFill>
          <a:blip r:embed="rId2" cstate="print"/>
          <a:srcRect/>
          <a:stretch>
            <a:fillRect/>
          </a:stretch>
        </p:blipFill>
        <p:spPr bwMode="auto">
          <a:xfrm>
            <a:off x="0" y="0"/>
            <a:ext cx="9148082"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5122" name="Picture 2"/>
          <p:cNvPicPr>
            <a:picLocks noChangeAspect="1" noChangeArrowheads="1"/>
          </p:cNvPicPr>
          <p:nvPr/>
        </p:nvPicPr>
        <p:blipFill>
          <a:blip r:embed="rId2" cstate="print"/>
          <a:srcRect/>
          <a:stretch>
            <a:fillRect/>
          </a:stretch>
        </p:blipFill>
        <p:spPr bwMode="auto">
          <a:xfrm>
            <a:off x="-228600" y="0"/>
            <a:ext cx="9697641" cy="6858000"/>
          </a:xfrm>
          <a:prstGeom prst="rect">
            <a:avLst/>
          </a:prstGeom>
          <a:noFill/>
          <a:ln w="9525">
            <a:noFill/>
            <a:miter lim="800000"/>
            <a:headEnd/>
            <a:tailEnd/>
          </a:ln>
        </p:spPr>
      </p:pic>
    </p:spTree>
  </p:cSld>
  <p:clrMapOvr>
    <a:masterClrMapping/>
  </p:clrMapOvr>
  <p:transition>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Footer Placeholder 1"/>
          <p:cNvSpPr txBox="1">
            <a:spLocks/>
          </p:cNvSpPr>
          <p:nvPr/>
        </p:nvSpPr>
        <p:spPr>
          <a:xfrm>
            <a:off x="323850" y="6553200"/>
            <a:ext cx="2895600" cy="228600"/>
          </a:xfrm>
          <a:prstGeom prst="rect">
            <a:avLst/>
          </a:prstGeom>
        </p:spPr>
        <p:txBody>
          <a:bodyPr/>
          <a:lstStyle/>
          <a:p>
            <a:pPr marL="0" marR="0" lvl="0" indent="0" algn="l" defTabSz="914400" rtl="0" eaLnBrk="1" fontAlgn="base" latinLnBrk="0" hangingPunct="1">
              <a:lnSpc>
                <a:spcPct val="85000"/>
              </a:lnSpc>
              <a:spcBef>
                <a:spcPct val="0"/>
              </a:spcBef>
              <a:spcAft>
                <a:spcPct val="0"/>
              </a:spcAft>
              <a:buClrTx/>
              <a:buSzTx/>
              <a:buFontTx/>
              <a:buNone/>
              <a:tabLst/>
              <a:defRPr/>
            </a:pPr>
            <a:endParaRPr kumimoji="0" lang="en-GB" sz="1800" b="0" i="0" u="none" strike="noStrike" kern="1200" cap="none" spc="0" normalizeH="0" baseline="0" noProof="0" dirty="0">
              <a:ln>
                <a:noFill/>
              </a:ln>
              <a:solidFill>
                <a:schemeClr val="tx2"/>
              </a:solidFill>
              <a:effectLst/>
              <a:uLnTx/>
              <a:uFillTx/>
              <a:latin typeface="Times" pitchFamily="18" charset="0"/>
              <a:ea typeface="ＭＳ Ｐゴシック" charset="0"/>
              <a:cs typeface="ＭＳ Ｐゴシック" charset="0"/>
            </a:endParaRPr>
          </a:p>
        </p:txBody>
      </p:sp>
      <p:sp>
        <p:nvSpPr>
          <p:cNvPr id="121" name="Text Box 35"/>
          <p:cNvSpPr txBox="1">
            <a:spLocks noChangeArrowheads="1"/>
          </p:cNvSpPr>
          <p:nvPr/>
        </p:nvSpPr>
        <p:spPr bwMode="auto">
          <a:xfrm>
            <a:off x="2771775" y="549275"/>
            <a:ext cx="1295400" cy="701731"/>
          </a:xfrm>
          <a:prstGeom prst="rect">
            <a:avLst/>
          </a:prstGeom>
          <a:noFill/>
          <a:ln w="9525" algn="ctr">
            <a:solidFill>
              <a:srgbClr val="0066FF"/>
            </a:solidFill>
            <a:miter lim="800000"/>
            <a:headEnd/>
            <a:tailEnd/>
          </a:ln>
          <a:effectLst/>
        </p:spPr>
        <p:txBody>
          <a:bodyPr>
            <a:spAutoFit/>
          </a:bodyPr>
          <a:lstStyle/>
          <a:p>
            <a:pPr algn="ctr">
              <a:lnSpc>
                <a:spcPct val="85000"/>
              </a:lnSpc>
              <a:spcBef>
                <a:spcPct val="50000"/>
              </a:spcBef>
            </a:pPr>
            <a:r>
              <a:rPr lang="en-GB" sz="1800" b="1" dirty="0">
                <a:solidFill>
                  <a:schemeClr val="bg1"/>
                </a:solidFill>
                <a:ea typeface="ＭＳ Ｐゴシック" pitchFamily="34" charset="-128"/>
              </a:rPr>
              <a:t>N1024</a:t>
            </a:r>
          </a:p>
          <a:p>
            <a:pPr algn="ctr">
              <a:lnSpc>
                <a:spcPct val="85000"/>
              </a:lnSpc>
              <a:spcBef>
                <a:spcPct val="50000"/>
              </a:spcBef>
            </a:pPr>
            <a:r>
              <a:rPr lang="en-GB" sz="1800" b="1" dirty="0">
                <a:solidFill>
                  <a:schemeClr val="bg1"/>
                </a:solidFill>
                <a:ea typeface="ＭＳ Ｐゴシック" pitchFamily="34" charset="-128"/>
              </a:rPr>
              <a:t>12km</a:t>
            </a:r>
          </a:p>
        </p:txBody>
      </p:sp>
      <p:sp>
        <p:nvSpPr>
          <p:cNvPr id="122" name="Text Box 5"/>
          <p:cNvSpPr txBox="1">
            <a:spLocks noChangeArrowheads="1"/>
          </p:cNvSpPr>
          <p:nvPr/>
        </p:nvSpPr>
        <p:spPr bwMode="auto">
          <a:xfrm>
            <a:off x="2768600" y="3219450"/>
            <a:ext cx="184150" cy="661988"/>
          </a:xfrm>
          <a:prstGeom prst="rect">
            <a:avLst/>
          </a:prstGeom>
          <a:noFill/>
          <a:ln w="9525">
            <a:noFill/>
            <a:miter lim="800000"/>
            <a:headEnd/>
            <a:tailEnd/>
          </a:ln>
        </p:spPr>
        <p:txBody>
          <a:bodyPr wrap="none">
            <a:spAutoFit/>
          </a:bodyPr>
          <a:lstStyle/>
          <a:p>
            <a:pPr>
              <a:lnSpc>
                <a:spcPct val="85000"/>
              </a:lnSpc>
            </a:pPr>
            <a:endParaRPr lang="en-US" sz="4400">
              <a:solidFill>
                <a:schemeClr val="bg1"/>
              </a:solidFill>
              <a:ea typeface="ＭＳ Ｐゴシック" pitchFamily="34" charset="-128"/>
            </a:endParaRPr>
          </a:p>
        </p:txBody>
      </p:sp>
      <p:sp>
        <p:nvSpPr>
          <p:cNvPr id="123" name="Text Box 6"/>
          <p:cNvSpPr txBox="1">
            <a:spLocks noChangeArrowheads="1"/>
          </p:cNvSpPr>
          <p:nvPr/>
        </p:nvSpPr>
        <p:spPr bwMode="auto">
          <a:xfrm>
            <a:off x="2293938" y="4476750"/>
            <a:ext cx="1858962" cy="661988"/>
          </a:xfrm>
          <a:prstGeom prst="rect">
            <a:avLst/>
          </a:prstGeom>
          <a:noFill/>
          <a:ln w="9525">
            <a:noFill/>
            <a:miter lim="800000"/>
            <a:headEnd/>
            <a:tailEnd/>
          </a:ln>
        </p:spPr>
        <p:txBody>
          <a:bodyPr>
            <a:spAutoFit/>
          </a:bodyPr>
          <a:lstStyle/>
          <a:p>
            <a:pPr>
              <a:lnSpc>
                <a:spcPct val="85000"/>
              </a:lnSpc>
              <a:spcBef>
                <a:spcPct val="50000"/>
              </a:spcBef>
            </a:pPr>
            <a:endParaRPr lang="en-US" sz="4400">
              <a:solidFill>
                <a:schemeClr val="bg1"/>
              </a:solidFill>
              <a:ea typeface="ＭＳ Ｐゴシック" pitchFamily="34" charset="-128"/>
            </a:endParaRPr>
          </a:p>
        </p:txBody>
      </p:sp>
      <p:grpSp>
        <p:nvGrpSpPr>
          <p:cNvPr id="124" name="Group 13"/>
          <p:cNvGrpSpPr>
            <a:grpSpLocks/>
          </p:cNvGrpSpPr>
          <p:nvPr/>
        </p:nvGrpSpPr>
        <p:grpSpPr bwMode="auto">
          <a:xfrm>
            <a:off x="2771775" y="3068638"/>
            <a:ext cx="1295400" cy="757411"/>
            <a:chOff x="1474" y="2886"/>
            <a:chExt cx="907" cy="617"/>
          </a:xfrm>
        </p:grpSpPr>
        <p:sp>
          <p:nvSpPr>
            <p:cNvPr id="125" name="Text Box 14"/>
            <p:cNvSpPr txBox="1">
              <a:spLocks noChangeArrowheads="1"/>
            </p:cNvSpPr>
            <p:nvPr/>
          </p:nvSpPr>
          <p:spPr bwMode="auto">
            <a:xfrm>
              <a:off x="1518" y="2931"/>
              <a:ext cx="816" cy="572"/>
            </a:xfrm>
            <a:prstGeom prst="rect">
              <a:avLst/>
            </a:prstGeom>
            <a:noFill/>
            <a:ln w="9525">
              <a:noFill/>
              <a:miter lim="800000"/>
              <a:headEnd/>
              <a:tailEnd/>
            </a:ln>
          </p:spPr>
          <p:txBody>
            <a:bodyPr>
              <a:spAutoFit/>
            </a:bodyPr>
            <a:lstStyle/>
            <a:p>
              <a:pPr algn="ctr">
                <a:lnSpc>
                  <a:spcPct val="85000"/>
                </a:lnSpc>
                <a:spcBef>
                  <a:spcPct val="50000"/>
                </a:spcBef>
              </a:pPr>
              <a:r>
                <a:rPr lang="en-GB" sz="1800" b="1">
                  <a:solidFill>
                    <a:schemeClr val="bg1"/>
                  </a:solidFill>
                  <a:ea typeface="ＭＳ Ｐゴシック" pitchFamily="34" charset="-128"/>
                </a:rPr>
                <a:t>N320</a:t>
              </a:r>
            </a:p>
            <a:p>
              <a:pPr algn="ctr">
                <a:lnSpc>
                  <a:spcPct val="85000"/>
                </a:lnSpc>
                <a:spcBef>
                  <a:spcPct val="50000"/>
                </a:spcBef>
              </a:pPr>
              <a:r>
                <a:rPr lang="en-GB" sz="1800" b="1">
                  <a:solidFill>
                    <a:schemeClr val="bg1"/>
                  </a:solidFill>
                  <a:ea typeface="ＭＳ Ｐゴシック" pitchFamily="34" charset="-128"/>
                </a:rPr>
                <a:t>40km</a:t>
              </a:r>
            </a:p>
          </p:txBody>
        </p:sp>
        <p:sp>
          <p:nvSpPr>
            <p:cNvPr id="126" name="Rectangle 15"/>
            <p:cNvSpPr>
              <a:spLocks noChangeArrowheads="1"/>
            </p:cNvSpPr>
            <p:nvPr/>
          </p:nvSpPr>
          <p:spPr bwMode="auto">
            <a:xfrm>
              <a:off x="1474" y="2886"/>
              <a:ext cx="907" cy="589"/>
            </a:xfrm>
            <a:prstGeom prst="rect">
              <a:avLst/>
            </a:prstGeom>
            <a:noFill/>
            <a:ln w="9525">
              <a:solidFill>
                <a:schemeClr val="bg1"/>
              </a:solidFill>
              <a:miter lim="800000"/>
              <a:headEnd/>
              <a:tailEnd/>
            </a:ln>
          </p:spPr>
          <p:txBody>
            <a:bodyPr wrap="none" anchor="ctr"/>
            <a:lstStyle/>
            <a:p>
              <a:pPr>
                <a:lnSpc>
                  <a:spcPct val="85000"/>
                </a:lnSpc>
              </a:pPr>
              <a:endParaRPr lang="en-US" sz="1800">
                <a:solidFill>
                  <a:schemeClr val="bg1"/>
                </a:solidFill>
                <a:ea typeface="ＭＳ Ｐゴシック" pitchFamily="34" charset="-128"/>
              </a:endParaRPr>
            </a:p>
          </p:txBody>
        </p:sp>
      </p:grpSp>
      <p:sp>
        <p:nvSpPr>
          <p:cNvPr id="127" name="Line 19"/>
          <p:cNvSpPr>
            <a:spLocks noChangeShapeType="1"/>
          </p:cNvSpPr>
          <p:nvPr/>
        </p:nvSpPr>
        <p:spPr bwMode="auto">
          <a:xfrm flipV="1">
            <a:off x="4427538" y="2501900"/>
            <a:ext cx="0" cy="1136650"/>
          </a:xfrm>
          <a:prstGeom prst="line">
            <a:avLst/>
          </a:prstGeom>
          <a:noFill/>
          <a:ln w="57150">
            <a:solidFill>
              <a:schemeClr val="bg1"/>
            </a:solidFill>
            <a:round/>
            <a:headEnd/>
            <a:tailEnd type="triangle" w="med" len="med"/>
          </a:ln>
        </p:spPr>
        <p:txBody>
          <a:bodyPr/>
          <a:lstStyle/>
          <a:p>
            <a:endParaRPr lang="en-GB"/>
          </a:p>
        </p:txBody>
      </p:sp>
      <p:sp>
        <p:nvSpPr>
          <p:cNvPr id="128" name="Text Box 20"/>
          <p:cNvSpPr txBox="1">
            <a:spLocks noChangeArrowheads="1"/>
          </p:cNvSpPr>
          <p:nvPr/>
        </p:nvSpPr>
        <p:spPr bwMode="auto">
          <a:xfrm>
            <a:off x="4355976" y="1196752"/>
            <a:ext cx="2328863" cy="792162"/>
          </a:xfrm>
          <a:prstGeom prst="rect">
            <a:avLst/>
          </a:prstGeom>
          <a:noFill/>
          <a:ln w="9525">
            <a:noFill/>
            <a:miter lim="800000"/>
            <a:headEnd/>
            <a:tailEnd/>
          </a:ln>
        </p:spPr>
        <p:txBody>
          <a:bodyPr>
            <a:spAutoFit/>
          </a:bodyPr>
          <a:lstStyle/>
          <a:p>
            <a:pPr>
              <a:lnSpc>
                <a:spcPct val="85000"/>
              </a:lnSpc>
              <a:spcBef>
                <a:spcPct val="50000"/>
              </a:spcBef>
            </a:pPr>
            <a:r>
              <a:rPr lang="en-GB" sz="1800" dirty="0">
                <a:solidFill>
                  <a:srgbClr val="FF0000"/>
                </a:solidFill>
                <a:ea typeface="ＭＳ Ｐゴシック" pitchFamily="34" charset="-128"/>
              </a:rPr>
              <a:t>Current </a:t>
            </a:r>
            <a:r>
              <a:rPr lang="en-GB" sz="1800" b="1" dirty="0">
                <a:solidFill>
                  <a:srgbClr val="FF0000"/>
                </a:solidFill>
                <a:ea typeface="ＭＳ Ｐゴシック" pitchFamily="34" charset="-128"/>
              </a:rPr>
              <a:t>N</a:t>
            </a:r>
            <a:r>
              <a:rPr lang="en-GB" sz="1800" dirty="0">
                <a:solidFill>
                  <a:srgbClr val="FF0000"/>
                </a:solidFill>
                <a:ea typeface="ＭＳ Ｐゴシック" pitchFamily="34" charset="-128"/>
              </a:rPr>
              <a:t>umerical </a:t>
            </a:r>
            <a:r>
              <a:rPr lang="en-GB" sz="1800" b="1" dirty="0">
                <a:solidFill>
                  <a:srgbClr val="FF0000"/>
                </a:solidFill>
                <a:ea typeface="ＭＳ Ｐゴシック" pitchFamily="34" charset="-128"/>
              </a:rPr>
              <a:t>W</a:t>
            </a:r>
            <a:r>
              <a:rPr lang="en-GB" sz="1800" dirty="0">
                <a:solidFill>
                  <a:srgbClr val="FF0000"/>
                </a:solidFill>
                <a:ea typeface="ＭＳ Ｐゴシック" pitchFamily="34" charset="-128"/>
              </a:rPr>
              <a:t>eather </a:t>
            </a:r>
            <a:r>
              <a:rPr lang="en-GB" sz="1800" b="1" dirty="0">
                <a:solidFill>
                  <a:srgbClr val="FF0000"/>
                </a:solidFill>
                <a:ea typeface="ＭＳ Ｐゴシック" pitchFamily="34" charset="-128"/>
              </a:rPr>
              <a:t>P</a:t>
            </a:r>
            <a:r>
              <a:rPr lang="en-GB" sz="1800" dirty="0">
                <a:solidFill>
                  <a:srgbClr val="FF0000"/>
                </a:solidFill>
                <a:ea typeface="ＭＳ Ｐゴシック" pitchFamily="34" charset="-128"/>
              </a:rPr>
              <a:t>rediction global  resolution</a:t>
            </a:r>
          </a:p>
        </p:txBody>
      </p:sp>
      <p:sp>
        <p:nvSpPr>
          <p:cNvPr id="129" name="Text Box 27"/>
          <p:cNvSpPr txBox="1">
            <a:spLocks noChangeArrowheads="1"/>
          </p:cNvSpPr>
          <p:nvPr/>
        </p:nvSpPr>
        <p:spPr bwMode="auto">
          <a:xfrm>
            <a:off x="2776538" y="6573838"/>
            <a:ext cx="1446212" cy="325437"/>
          </a:xfrm>
          <a:prstGeom prst="rect">
            <a:avLst/>
          </a:prstGeom>
          <a:noFill/>
          <a:ln w="9525">
            <a:noFill/>
            <a:miter lim="800000"/>
            <a:headEnd/>
            <a:tailEnd/>
          </a:ln>
        </p:spPr>
        <p:txBody>
          <a:bodyPr>
            <a:spAutoFit/>
          </a:bodyPr>
          <a:lstStyle/>
          <a:p>
            <a:pPr>
              <a:lnSpc>
                <a:spcPct val="85000"/>
              </a:lnSpc>
              <a:spcBef>
                <a:spcPct val="50000"/>
              </a:spcBef>
            </a:pPr>
            <a:r>
              <a:rPr lang="en-GB" sz="1800" dirty="0">
                <a:solidFill>
                  <a:schemeClr val="bg1"/>
                </a:solidFill>
                <a:ea typeface="ＭＳ Ｐゴシック" pitchFamily="34" charset="-128"/>
              </a:rPr>
              <a:t>Atmosphere</a:t>
            </a:r>
          </a:p>
        </p:txBody>
      </p:sp>
      <p:sp>
        <p:nvSpPr>
          <p:cNvPr id="130" name="Text Box 28"/>
          <p:cNvSpPr txBox="1">
            <a:spLocks noChangeArrowheads="1"/>
          </p:cNvSpPr>
          <p:nvPr/>
        </p:nvSpPr>
        <p:spPr bwMode="auto">
          <a:xfrm>
            <a:off x="6011863" y="6565900"/>
            <a:ext cx="1720850" cy="325438"/>
          </a:xfrm>
          <a:prstGeom prst="rect">
            <a:avLst/>
          </a:prstGeom>
          <a:noFill/>
          <a:ln w="9525">
            <a:noFill/>
            <a:miter lim="800000"/>
            <a:headEnd/>
            <a:tailEnd/>
          </a:ln>
        </p:spPr>
        <p:txBody>
          <a:bodyPr>
            <a:spAutoFit/>
          </a:bodyPr>
          <a:lstStyle/>
          <a:p>
            <a:pPr>
              <a:lnSpc>
                <a:spcPct val="85000"/>
              </a:lnSpc>
              <a:spcBef>
                <a:spcPct val="50000"/>
              </a:spcBef>
            </a:pPr>
            <a:r>
              <a:rPr lang="en-GB" sz="1800" dirty="0">
                <a:solidFill>
                  <a:schemeClr val="bg1"/>
                </a:solidFill>
                <a:ea typeface="ＭＳ Ｐゴシック" pitchFamily="34" charset="-128"/>
              </a:rPr>
              <a:t>Ocean/sea-ice</a:t>
            </a:r>
          </a:p>
        </p:txBody>
      </p:sp>
      <p:sp>
        <p:nvSpPr>
          <p:cNvPr id="131" name="Line 30"/>
          <p:cNvSpPr>
            <a:spLocks noChangeShapeType="1"/>
          </p:cNvSpPr>
          <p:nvPr/>
        </p:nvSpPr>
        <p:spPr bwMode="auto">
          <a:xfrm>
            <a:off x="4067175" y="4221163"/>
            <a:ext cx="1800225" cy="0"/>
          </a:xfrm>
          <a:prstGeom prst="line">
            <a:avLst/>
          </a:prstGeom>
          <a:noFill/>
          <a:ln w="57150">
            <a:solidFill>
              <a:schemeClr val="bg1"/>
            </a:solidFill>
            <a:round/>
            <a:headEnd type="triangle" w="med" len="med"/>
            <a:tailEnd type="triangle" w="med" len="med"/>
          </a:ln>
        </p:spPr>
        <p:txBody>
          <a:bodyPr/>
          <a:lstStyle/>
          <a:p>
            <a:endParaRPr lang="en-GB"/>
          </a:p>
        </p:txBody>
      </p:sp>
      <p:grpSp>
        <p:nvGrpSpPr>
          <p:cNvPr id="132" name="Group 9"/>
          <p:cNvGrpSpPr>
            <a:grpSpLocks/>
          </p:cNvGrpSpPr>
          <p:nvPr/>
        </p:nvGrpSpPr>
        <p:grpSpPr bwMode="auto">
          <a:xfrm>
            <a:off x="2762250" y="5734051"/>
            <a:ext cx="1304925" cy="755800"/>
            <a:chOff x="1474" y="2886"/>
            <a:chExt cx="907" cy="628"/>
          </a:xfrm>
        </p:grpSpPr>
        <p:sp>
          <p:nvSpPr>
            <p:cNvPr id="133" name="Text Box 7"/>
            <p:cNvSpPr txBox="1">
              <a:spLocks noChangeArrowheads="1"/>
            </p:cNvSpPr>
            <p:nvPr/>
          </p:nvSpPr>
          <p:spPr bwMode="auto">
            <a:xfrm>
              <a:off x="1518" y="2931"/>
              <a:ext cx="816" cy="583"/>
            </a:xfrm>
            <a:prstGeom prst="rect">
              <a:avLst/>
            </a:prstGeom>
            <a:noFill/>
            <a:ln w="9525">
              <a:noFill/>
              <a:miter lim="800000"/>
              <a:headEnd/>
              <a:tailEnd/>
            </a:ln>
          </p:spPr>
          <p:txBody>
            <a:bodyPr>
              <a:spAutoFit/>
            </a:bodyPr>
            <a:lstStyle/>
            <a:p>
              <a:pPr algn="ctr">
                <a:lnSpc>
                  <a:spcPct val="85000"/>
                </a:lnSpc>
                <a:spcBef>
                  <a:spcPct val="50000"/>
                </a:spcBef>
              </a:pPr>
              <a:r>
                <a:rPr lang="en-GB" sz="1800" b="1">
                  <a:solidFill>
                    <a:schemeClr val="bg1"/>
                  </a:solidFill>
                  <a:ea typeface="ＭＳ Ｐゴシック" pitchFamily="34" charset="-128"/>
                </a:rPr>
                <a:t>N96</a:t>
              </a:r>
            </a:p>
            <a:p>
              <a:pPr algn="ctr">
                <a:lnSpc>
                  <a:spcPct val="85000"/>
                </a:lnSpc>
                <a:spcBef>
                  <a:spcPct val="50000"/>
                </a:spcBef>
              </a:pPr>
              <a:r>
                <a:rPr lang="en-GB" sz="1800" b="1">
                  <a:solidFill>
                    <a:schemeClr val="bg1"/>
                  </a:solidFill>
                  <a:ea typeface="ＭＳ Ｐゴシック" pitchFamily="34" charset="-128"/>
                </a:rPr>
                <a:t>130km</a:t>
              </a:r>
            </a:p>
          </p:txBody>
        </p:sp>
        <p:sp>
          <p:nvSpPr>
            <p:cNvPr id="134" name="Rectangle 8"/>
            <p:cNvSpPr>
              <a:spLocks noChangeArrowheads="1"/>
            </p:cNvSpPr>
            <p:nvPr/>
          </p:nvSpPr>
          <p:spPr bwMode="auto">
            <a:xfrm>
              <a:off x="1474" y="2886"/>
              <a:ext cx="907" cy="589"/>
            </a:xfrm>
            <a:prstGeom prst="rect">
              <a:avLst/>
            </a:prstGeom>
            <a:noFill/>
            <a:ln w="9525">
              <a:solidFill>
                <a:schemeClr val="bg1"/>
              </a:solidFill>
              <a:miter lim="800000"/>
              <a:headEnd/>
              <a:tailEnd/>
            </a:ln>
          </p:spPr>
          <p:txBody>
            <a:bodyPr wrap="none" anchor="ctr"/>
            <a:lstStyle/>
            <a:p>
              <a:pPr>
                <a:lnSpc>
                  <a:spcPct val="85000"/>
                </a:lnSpc>
              </a:pPr>
              <a:endParaRPr lang="en-US" sz="1800">
                <a:solidFill>
                  <a:schemeClr val="bg1"/>
                </a:solidFill>
                <a:ea typeface="ＭＳ Ｐゴシック" pitchFamily="34" charset="-128"/>
              </a:endParaRPr>
            </a:p>
          </p:txBody>
        </p:sp>
      </p:grpSp>
      <p:grpSp>
        <p:nvGrpSpPr>
          <p:cNvPr id="135" name="Group 21"/>
          <p:cNvGrpSpPr>
            <a:grpSpLocks/>
          </p:cNvGrpSpPr>
          <p:nvPr/>
        </p:nvGrpSpPr>
        <p:grpSpPr bwMode="auto">
          <a:xfrm>
            <a:off x="5867400" y="5734052"/>
            <a:ext cx="1584325" cy="775947"/>
            <a:chOff x="1474" y="2886"/>
            <a:chExt cx="907" cy="589"/>
          </a:xfrm>
        </p:grpSpPr>
        <p:sp>
          <p:nvSpPr>
            <p:cNvPr id="136" name="Text Box 22"/>
            <p:cNvSpPr txBox="1">
              <a:spLocks noChangeArrowheads="1"/>
            </p:cNvSpPr>
            <p:nvPr/>
          </p:nvSpPr>
          <p:spPr bwMode="auto">
            <a:xfrm>
              <a:off x="1519" y="2931"/>
              <a:ext cx="816" cy="249"/>
            </a:xfrm>
            <a:prstGeom prst="rect">
              <a:avLst/>
            </a:prstGeom>
            <a:noFill/>
            <a:ln w="9525">
              <a:noFill/>
              <a:miter lim="800000"/>
              <a:headEnd/>
              <a:tailEnd/>
            </a:ln>
          </p:spPr>
          <p:txBody>
            <a:bodyPr>
              <a:spAutoFit/>
            </a:bodyPr>
            <a:lstStyle/>
            <a:p>
              <a:pPr algn="ctr">
                <a:lnSpc>
                  <a:spcPct val="85000"/>
                </a:lnSpc>
                <a:spcBef>
                  <a:spcPct val="50000"/>
                </a:spcBef>
              </a:pPr>
              <a:r>
                <a:rPr lang="en-GB" sz="1800" b="1" dirty="0" smtClean="0">
                  <a:solidFill>
                    <a:schemeClr val="bg1"/>
                  </a:solidFill>
                  <a:ea typeface="ＭＳ Ｐゴシック" pitchFamily="34" charset="-128"/>
                </a:rPr>
                <a:t>ORCA1 1</a:t>
              </a:r>
              <a:r>
                <a:rPr lang="en-US" sz="1800" b="1" dirty="0">
                  <a:solidFill>
                    <a:schemeClr val="bg1"/>
                  </a:solidFill>
                  <a:ea typeface="ＭＳ Ｐゴシック" pitchFamily="34" charset="-128"/>
                  <a:cs typeface="Arial" pitchFamily="34" charset="0"/>
                </a:rPr>
                <a:t>°</a:t>
              </a:r>
            </a:p>
          </p:txBody>
        </p:sp>
        <p:sp>
          <p:nvSpPr>
            <p:cNvPr id="137" name="Rectangle 23"/>
            <p:cNvSpPr>
              <a:spLocks noChangeArrowheads="1"/>
            </p:cNvSpPr>
            <p:nvPr/>
          </p:nvSpPr>
          <p:spPr bwMode="auto">
            <a:xfrm>
              <a:off x="1474" y="2886"/>
              <a:ext cx="907" cy="589"/>
            </a:xfrm>
            <a:prstGeom prst="rect">
              <a:avLst/>
            </a:prstGeom>
            <a:noFill/>
            <a:ln w="9525">
              <a:solidFill>
                <a:schemeClr val="bg1"/>
              </a:solidFill>
              <a:miter lim="800000"/>
              <a:headEnd/>
              <a:tailEnd/>
            </a:ln>
          </p:spPr>
          <p:txBody>
            <a:bodyPr wrap="none" anchor="ctr"/>
            <a:lstStyle/>
            <a:p>
              <a:pPr>
                <a:lnSpc>
                  <a:spcPct val="85000"/>
                </a:lnSpc>
              </a:pPr>
              <a:endParaRPr lang="en-US" sz="4400">
                <a:solidFill>
                  <a:schemeClr val="bg1"/>
                </a:solidFill>
                <a:ea typeface="ＭＳ Ｐゴシック" pitchFamily="34" charset="-128"/>
              </a:endParaRPr>
            </a:p>
          </p:txBody>
        </p:sp>
      </p:grpSp>
      <p:sp>
        <p:nvSpPr>
          <p:cNvPr id="138" name="Line 31"/>
          <p:cNvSpPr>
            <a:spLocks noChangeShapeType="1"/>
          </p:cNvSpPr>
          <p:nvPr/>
        </p:nvSpPr>
        <p:spPr bwMode="auto">
          <a:xfrm>
            <a:off x="4067175" y="6021388"/>
            <a:ext cx="1790700" cy="0"/>
          </a:xfrm>
          <a:prstGeom prst="line">
            <a:avLst/>
          </a:prstGeom>
          <a:noFill/>
          <a:ln w="57150">
            <a:solidFill>
              <a:schemeClr val="bg1"/>
            </a:solidFill>
            <a:round/>
            <a:headEnd type="triangle" w="med" len="med"/>
            <a:tailEnd type="triangle" w="med" len="med"/>
          </a:ln>
        </p:spPr>
        <p:txBody>
          <a:bodyPr/>
          <a:lstStyle/>
          <a:p>
            <a:endParaRPr lang="en-GB"/>
          </a:p>
        </p:txBody>
      </p:sp>
      <p:sp>
        <p:nvSpPr>
          <p:cNvPr id="139" name="Text Box 33"/>
          <p:cNvSpPr txBox="1">
            <a:spLocks noChangeArrowheads="1"/>
          </p:cNvSpPr>
          <p:nvPr/>
        </p:nvSpPr>
        <p:spPr bwMode="auto">
          <a:xfrm>
            <a:off x="0" y="3357563"/>
            <a:ext cx="2384425" cy="1644650"/>
          </a:xfrm>
          <a:prstGeom prst="rect">
            <a:avLst/>
          </a:prstGeom>
          <a:noFill/>
          <a:ln w="9525">
            <a:noFill/>
            <a:miter lim="800000"/>
            <a:headEnd/>
            <a:tailEnd/>
          </a:ln>
        </p:spPr>
        <p:txBody>
          <a:bodyPr>
            <a:spAutoFit/>
          </a:bodyPr>
          <a:lstStyle/>
          <a:p>
            <a:pPr>
              <a:lnSpc>
                <a:spcPct val="85000"/>
              </a:lnSpc>
              <a:spcBef>
                <a:spcPct val="50000"/>
              </a:spcBef>
            </a:pPr>
            <a:r>
              <a:rPr lang="en-GB" sz="2000">
                <a:solidFill>
                  <a:schemeClr val="bg1"/>
                </a:solidFill>
                <a:ea typeface="ＭＳ Ｐゴシック" pitchFamily="34" charset="-128"/>
              </a:rPr>
              <a:t>Essentially the same physics/dynamics parameters used throughout model hierarchy </a:t>
            </a:r>
          </a:p>
        </p:txBody>
      </p:sp>
      <p:sp>
        <p:nvSpPr>
          <p:cNvPr id="140" name="Rectangle 34"/>
          <p:cNvSpPr>
            <a:spLocks noChangeArrowheads="1"/>
          </p:cNvSpPr>
          <p:nvPr/>
        </p:nvSpPr>
        <p:spPr bwMode="auto">
          <a:xfrm>
            <a:off x="2555875" y="3860800"/>
            <a:ext cx="5184775" cy="2736850"/>
          </a:xfrm>
          <a:prstGeom prst="rect">
            <a:avLst/>
          </a:prstGeom>
          <a:noFill/>
          <a:ln w="57150">
            <a:solidFill>
              <a:srgbClr val="0066FF"/>
            </a:solidFill>
            <a:miter lim="800000"/>
            <a:headEnd/>
            <a:tailEnd/>
          </a:ln>
        </p:spPr>
        <p:txBody>
          <a:bodyPr wrap="none" anchor="ctr"/>
          <a:lstStyle/>
          <a:p>
            <a:pPr>
              <a:lnSpc>
                <a:spcPct val="85000"/>
              </a:lnSpc>
            </a:pPr>
            <a:endParaRPr lang="en-US" sz="4400">
              <a:solidFill>
                <a:schemeClr val="bg1"/>
              </a:solidFill>
              <a:ea typeface="ＭＳ Ｐゴシック" pitchFamily="34" charset="-128"/>
            </a:endParaRPr>
          </a:p>
        </p:txBody>
      </p:sp>
      <p:sp>
        <p:nvSpPr>
          <p:cNvPr id="141" name="Text Box 35"/>
          <p:cNvSpPr txBox="1">
            <a:spLocks noChangeArrowheads="1"/>
          </p:cNvSpPr>
          <p:nvPr/>
        </p:nvSpPr>
        <p:spPr bwMode="auto">
          <a:xfrm>
            <a:off x="4500563" y="2997200"/>
            <a:ext cx="1439862" cy="508000"/>
          </a:xfrm>
          <a:prstGeom prst="rect">
            <a:avLst/>
          </a:prstGeom>
          <a:noFill/>
          <a:ln w="57150">
            <a:noFill/>
            <a:miter lim="800000"/>
            <a:headEnd/>
            <a:tailEnd/>
          </a:ln>
        </p:spPr>
        <p:txBody>
          <a:bodyPr>
            <a:spAutoFit/>
          </a:bodyPr>
          <a:lstStyle/>
          <a:p>
            <a:pPr>
              <a:lnSpc>
                <a:spcPct val="85000"/>
              </a:lnSpc>
              <a:spcBef>
                <a:spcPct val="50000"/>
              </a:spcBef>
            </a:pPr>
            <a:r>
              <a:rPr lang="en-GB" sz="1600">
                <a:solidFill>
                  <a:srgbClr val="0066FF"/>
                </a:solidFill>
                <a:ea typeface="ＭＳ Ｐゴシック" pitchFamily="34" charset="-128"/>
              </a:rPr>
              <a:t>Climate resolutions</a:t>
            </a:r>
          </a:p>
        </p:txBody>
      </p:sp>
      <p:sp>
        <p:nvSpPr>
          <p:cNvPr id="142" name="Text Box 39"/>
          <p:cNvSpPr txBox="1">
            <a:spLocks noChangeArrowheads="1"/>
          </p:cNvSpPr>
          <p:nvPr/>
        </p:nvSpPr>
        <p:spPr bwMode="auto">
          <a:xfrm>
            <a:off x="711200" y="5727700"/>
            <a:ext cx="1824038" cy="454025"/>
          </a:xfrm>
          <a:prstGeom prst="rect">
            <a:avLst/>
          </a:prstGeom>
          <a:noFill/>
          <a:ln w="9525">
            <a:noFill/>
            <a:miter lim="800000"/>
            <a:headEnd/>
            <a:tailEnd/>
          </a:ln>
        </p:spPr>
        <p:txBody>
          <a:bodyPr>
            <a:spAutoFit/>
          </a:bodyPr>
          <a:lstStyle/>
          <a:p>
            <a:pPr>
              <a:lnSpc>
                <a:spcPct val="85000"/>
              </a:lnSpc>
              <a:spcBef>
                <a:spcPct val="50000"/>
              </a:spcBef>
            </a:pPr>
            <a:r>
              <a:rPr lang="en-GB" sz="1400" b="1">
                <a:solidFill>
                  <a:srgbClr val="FF0000"/>
                </a:solidFill>
                <a:ea typeface="ＭＳ Ｐゴシック" pitchFamily="34" charset="-128"/>
              </a:rPr>
              <a:t>GloSea4</a:t>
            </a:r>
            <a:r>
              <a:rPr lang="en-GB" sz="1400">
                <a:solidFill>
                  <a:srgbClr val="FF0000"/>
                </a:solidFill>
                <a:ea typeface="ＭＳ Ｐゴシック" pitchFamily="34" charset="-128"/>
              </a:rPr>
              <a:t> seasonal forecast resolution</a:t>
            </a:r>
          </a:p>
        </p:txBody>
      </p:sp>
      <p:sp>
        <p:nvSpPr>
          <p:cNvPr id="143" name="Rectangle 41"/>
          <p:cNvSpPr>
            <a:spLocks noChangeArrowheads="1"/>
          </p:cNvSpPr>
          <p:nvPr/>
        </p:nvSpPr>
        <p:spPr bwMode="auto">
          <a:xfrm>
            <a:off x="711200" y="5680075"/>
            <a:ext cx="6957144" cy="844550"/>
          </a:xfrm>
          <a:prstGeom prst="rect">
            <a:avLst/>
          </a:prstGeom>
          <a:noFill/>
          <a:ln w="12700">
            <a:solidFill>
              <a:srgbClr val="FF0000"/>
            </a:solidFill>
            <a:miter lim="800000"/>
            <a:headEnd/>
            <a:tailEnd/>
          </a:ln>
        </p:spPr>
        <p:txBody>
          <a:bodyPr wrap="none" anchor="ctr"/>
          <a:lstStyle/>
          <a:p>
            <a:pPr>
              <a:lnSpc>
                <a:spcPct val="85000"/>
              </a:lnSpc>
            </a:pPr>
            <a:endParaRPr lang="en-US" sz="1000" dirty="0">
              <a:solidFill>
                <a:schemeClr val="bg1"/>
              </a:solidFill>
              <a:ea typeface="ＭＳ Ｐゴシック" pitchFamily="34" charset="-128"/>
            </a:endParaRPr>
          </a:p>
        </p:txBody>
      </p:sp>
      <p:grpSp>
        <p:nvGrpSpPr>
          <p:cNvPr id="144" name="Group 10"/>
          <p:cNvGrpSpPr>
            <a:grpSpLocks/>
          </p:cNvGrpSpPr>
          <p:nvPr/>
        </p:nvGrpSpPr>
        <p:grpSpPr bwMode="auto">
          <a:xfrm>
            <a:off x="2771775" y="3978277"/>
            <a:ext cx="1295400" cy="754770"/>
            <a:chOff x="1474" y="2886"/>
            <a:chExt cx="907" cy="633"/>
          </a:xfrm>
        </p:grpSpPr>
        <p:sp>
          <p:nvSpPr>
            <p:cNvPr id="145" name="Text Box 11"/>
            <p:cNvSpPr txBox="1">
              <a:spLocks noChangeArrowheads="1"/>
            </p:cNvSpPr>
            <p:nvPr/>
          </p:nvSpPr>
          <p:spPr bwMode="auto">
            <a:xfrm>
              <a:off x="1518" y="2930"/>
              <a:ext cx="817" cy="589"/>
            </a:xfrm>
            <a:prstGeom prst="rect">
              <a:avLst/>
            </a:prstGeom>
            <a:noFill/>
            <a:ln w="9525">
              <a:noFill/>
              <a:miter lim="800000"/>
              <a:headEnd/>
              <a:tailEnd/>
            </a:ln>
          </p:spPr>
          <p:txBody>
            <a:bodyPr>
              <a:spAutoFit/>
            </a:bodyPr>
            <a:lstStyle/>
            <a:p>
              <a:pPr algn="ctr">
                <a:lnSpc>
                  <a:spcPct val="85000"/>
                </a:lnSpc>
                <a:spcBef>
                  <a:spcPct val="50000"/>
                </a:spcBef>
              </a:pPr>
              <a:r>
                <a:rPr lang="en-GB" sz="1800" b="1">
                  <a:solidFill>
                    <a:schemeClr val="bg1"/>
                  </a:solidFill>
                  <a:ea typeface="ＭＳ Ｐゴシック" pitchFamily="34" charset="-128"/>
                </a:rPr>
                <a:t>N216</a:t>
              </a:r>
            </a:p>
            <a:p>
              <a:pPr algn="ctr">
                <a:lnSpc>
                  <a:spcPct val="85000"/>
                </a:lnSpc>
                <a:spcBef>
                  <a:spcPct val="50000"/>
                </a:spcBef>
              </a:pPr>
              <a:r>
                <a:rPr lang="en-GB" sz="1800" b="1">
                  <a:solidFill>
                    <a:schemeClr val="bg1"/>
                  </a:solidFill>
                  <a:ea typeface="ＭＳ Ｐゴシック" pitchFamily="34" charset="-128"/>
                </a:rPr>
                <a:t>60km</a:t>
              </a:r>
            </a:p>
          </p:txBody>
        </p:sp>
        <p:sp>
          <p:nvSpPr>
            <p:cNvPr id="146" name="Rectangle 12"/>
            <p:cNvSpPr>
              <a:spLocks noChangeArrowheads="1"/>
            </p:cNvSpPr>
            <p:nvPr/>
          </p:nvSpPr>
          <p:spPr bwMode="auto">
            <a:xfrm>
              <a:off x="1474" y="2886"/>
              <a:ext cx="907" cy="589"/>
            </a:xfrm>
            <a:prstGeom prst="rect">
              <a:avLst/>
            </a:prstGeom>
            <a:noFill/>
            <a:ln w="9525">
              <a:solidFill>
                <a:schemeClr val="bg1"/>
              </a:solidFill>
              <a:miter lim="800000"/>
              <a:headEnd/>
              <a:tailEnd/>
            </a:ln>
          </p:spPr>
          <p:txBody>
            <a:bodyPr wrap="none" anchor="ctr"/>
            <a:lstStyle/>
            <a:p>
              <a:pPr>
                <a:lnSpc>
                  <a:spcPct val="85000"/>
                </a:lnSpc>
              </a:pPr>
              <a:endParaRPr lang="en-US" sz="1800">
                <a:solidFill>
                  <a:schemeClr val="bg1"/>
                </a:solidFill>
                <a:ea typeface="ＭＳ Ｐゴシック" pitchFamily="34" charset="-128"/>
              </a:endParaRPr>
            </a:p>
          </p:txBody>
        </p:sp>
      </p:grpSp>
      <p:sp>
        <p:nvSpPr>
          <p:cNvPr id="147" name="Text Box 40"/>
          <p:cNvSpPr txBox="1">
            <a:spLocks noChangeArrowheads="1"/>
          </p:cNvSpPr>
          <p:nvPr/>
        </p:nvSpPr>
        <p:spPr bwMode="auto">
          <a:xfrm>
            <a:off x="7785100" y="4005263"/>
            <a:ext cx="1358900" cy="635000"/>
          </a:xfrm>
          <a:prstGeom prst="rect">
            <a:avLst/>
          </a:prstGeom>
          <a:noFill/>
          <a:ln w="9525">
            <a:noFill/>
            <a:miter lim="800000"/>
            <a:headEnd/>
            <a:tailEnd/>
          </a:ln>
        </p:spPr>
        <p:txBody>
          <a:bodyPr>
            <a:spAutoFit/>
          </a:bodyPr>
          <a:lstStyle/>
          <a:p>
            <a:pPr>
              <a:lnSpc>
                <a:spcPct val="85000"/>
              </a:lnSpc>
              <a:spcBef>
                <a:spcPct val="50000"/>
              </a:spcBef>
            </a:pPr>
            <a:r>
              <a:rPr lang="en-GB" sz="1400">
                <a:solidFill>
                  <a:srgbClr val="00FF00"/>
                </a:solidFill>
                <a:ea typeface="ＭＳ Ｐゴシック" pitchFamily="34" charset="-128"/>
              </a:rPr>
              <a:t>NEW Climate / GloSea5 resolution</a:t>
            </a:r>
          </a:p>
        </p:txBody>
      </p:sp>
      <p:sp>
        <p:nvSpPr>
          <p:cNvPr id="148" name="Rectangle 42"/>
          <p:cNvSpPr>
            <a:spLocks noChangeArrowheads="1"/>
          </p:cNvSpPr>
          <p:nvPr/>
        </p:nvSpPr>
        <p:spPr bwMode="auto">
          <a:xfrm>
            <a:off x="2627313" y="3930650"/>
            <a:ext cx="6483350" cy="866775"/>
          </a:xfrm>
          <a:prstGeom prst="rect">
            <a:avLst/>
          </a:prstGeom>
          <a:noFill/>
          <a:ln w="12700">
            <a:solidFill>
              <a:srgbClr val="00FF00"/>
            </a:solidFill>
            <a:miter lim="800000"/>
            <a:headEnd/>
            <a:tailEnd/>
          </a:ln>
        </p:spPr>
        <p:txBody>
          <a:bodyPr wrap="none" anchor="ctr"/>
          <a:lstStyle/>
          <a:p>
            <a:pPr>
              <a:lnSpc>
                <a:spcPct val="85000"/>
              </a:lnSpc>
            </a:pPr>
            <a:endParaRPr lang="en-US" sz="4400">
              <a:solidFill>
                <a:schemeClr val="tx2"/>
              </a:solidFill>
              <a:ea typeface="ＭＳ Ｐゴシック" pitchFamily="34" charset="-128"/>
            </a:endParaRPr>
          </a:p>
        </p:txBody>
      </p:sp>
      <p:sp>
        <p:nvSpPr>
          <p:cNvPr id="149" name="Line 45"/>
          <p:cNvSpPr>
            <a:spLocks noChangeShapeType="1"/>
          </p:cNvSpPr>
          <p:nvPr/>
        </p:nvSpPr>
        <p:spPr bwMode="auto">
          <a:xfrm>
            <a:off x="2555875" y="2924175"/>
            <a:ext cx="1719263" cy="0"/>
          </a:xfrm>
          <a:prstGeom prst="line">
            <a:avLst/>
          </a:prstGeom>
          <a:noFill/>
          <a:ln w="57150">
            <a:solidFill>
              <a:srgbClr val="0066FF"/>
            </a:solidFill>
            <a:round/>
            <a:headEnd/>
            <a:tailEnd/>
          </a:ln>
        </p:spPr>
        <p:txBody>
          <a:bodyPr/>
          <a:lstStyle/>
          <a:p>
            <a:endParaRPr lang="en-GB"/>
          </a:p>
        </p:txBody>
      </p:sp>
      <p:sp>
        <p:nvSpPr>
          <p:cNvPr id="150" name="Line 48"/>
          <p:cNvSpPr>
            <a:spLocks noChangeShapeType="1"/>
          </p:cNvSpPr>
          <p:nvPr/>
        </p:nvSpPr>
        <p:spPr bwMode="auto">
          <a:xfrm flipV="1">
            <a:off x="4284663" y="2060575"/>
            <a:ext cx="0" cy="1800225"/>
          </a:xfrm>
          <a:prstGeom prst="line">
            <a:avLst/>
          </a:prstGeom>
          <a:noFill/>
          <a:ln w="57150">
            <a:solidFill>
              <a:srgbClr val="0066FF"/>
            </a:solidFill>
            <a:round/>
            <a:headEnd/>
            <a:tailEnd/>
          </a:ln>
        </p:spPr>
        <p:txBody>
          <a:bodyPr/>
          <a:lstStyle/>
          <a:p>
            <a:endParaRPr lang="en-GB"/>
          </a:p>
        </p:txBody>
      </p:sp>
      <p:sp>
        <p:nvSpPr>
          <p:cNvPr id="151" name="Line 47"/>
          <p:cNvSpPr>
            <a:spLocks noChangeShapeType="1"/>
          </p:cNvSpPr>
          <p:nvPr/>
        </p:nvSpPr>
        <p:spPr bwMode="auto">
          <a:xfrm flipV="1">
            <a:off x="2555875" y="476250"/>
            <a:ext cx="0" cy="1584325"/>
          </a:xfrm>
          <a:prstGeom prst="line">
            <a:avLst/>
          </a:prstGeom>
          <a:noFill/>
          <a:ln w="57150">
            <a:solidFill>
              <a:srgbClr val="0066FF"/>
            </a:solidFill>
            <a:prstDash val="sysDot"/>
            <a:round/>
            <a:headEnd/>
            <a:tailEnd/>
          </a:ln>
        </p:spPr>
        <p:txBody>
          <a:bodyPr/>
          <a:lstStyle/>
          <a:p>
            <a:endParaRPr lang="en-GB"/>
          </a:p>
        </p:txBody>
      </p:sp>
      <p:sp>
        <p:nvSpPr>
          <p:cNvPr id="152" name="Line 48"/>
          <p:cNvSpPr>
            <a:spLocks noChangeShapeType="1"/>
          </p:cNvSpPr>
          <p:nvPr/>
        </p:nvSpPr>
        <p:spPr bwMode="auto">
          <a:xfrm flipH="1" flipV="1">
            <a:off x="4284663" y="476250"/>
            <a:ext cx="0" cy="1584325"/>
          </a:xfrm>
          <a:prstGeom prst="line">
            <a:avLst/>
          </a:prstGeom>
          <a:noFill/>
          <a:ln w="57150">
            <a:solidFill>
              <a:srgbClr val="0066FF"/>
            </a:solidFill>
            <a:prstDash val="sysDot"/>
            <a:round/>
            <a:headEnd/>
            <a:tailEnd/>
          </a:ln>
        </p:spPr>
        <p:txBody>
          <a:bodyPr/>
          <a:lstStyle/>
          <a:p>
            <a:endParaRPr lang="en-GB"/>
          </a:p>
        </p:txBody>
      </p:sp>
      <p:sp>
        <p:nvSpPr>
          <p:cNvPr id="153" name="Line 45"/>
          <p:cNvSpPr>
            <a:spLocks noChangeShapeType="1"/>
          </p:cNvSpPr>
          <p:nvPr/>
        </p:nvSpPr>
        <p:spPr bwMode="auto">
          <a:xfrm>
            <a:off x="2555875" y="2060575"/>
            <a:ext cx="1790700" cy="0"/>
          </a:xfrm>
          <a:prstGeom prst="line">
            <a:avLst/>
          </a:prstGeom>
          <a:noFill/>
          <a:ln w="57150">
            <a:solidFill>
              <a:srgbClr val="FF9900"/>
            </a:solidFill>
            <a:round/>
            <a:headEnd/>
            <a:tailEnd/>
          </a:ln>
        </p:spPr>
        <p:txBody>
          <a:bodyPr/>
          <a:lstStyle/>
          <a:p>
            <a:endParaRPr lang="en-GB"/>
          </a:p>
        </p:txBody>
      </p:sp>
      <p:sp>
        <p:nvSpPr>
          <p:cNvPr id="154" name="Line 45"/>
          <p:cNvSpPr>
            <a:spLocks noChangeShapeType="1"/>
          </p:cNvSpPr>
          <p:nvPr/>
        </p:nvSpPr>
        <p:spPr bwMode="auto">
          <a:xfrm>
            <a:off x="2555875" y="476250"/>
            <a:ext cx="1728788" cy="0"/>
          </a:xfrm>
          <a:prstGeom prst="line">
            <a:avLst/>
          </a:prstGeom>
          <a:noFill/>
          <a:ln w="57150">
            <a:solidFill>
              <a:srgbClr val="FF9900"/>
            </a:solidFill>
            <a:round/>
            <a:headEnd/>
            <a:tailEnd/>
          </a:ln>
        </p:spPr>
        <p:txBody>
          <a:bodyPr/>
          <a:lstStyle/>
          <a:p>
            <a:endParaRPr lang="en-GB"/>
          </a:p>
        </p:txBody>
      </p:sp>
      <p:sp>
        <p:nvSpPr>
          <p:cNvPr id="155" name="Text Box 37"/>
          <p:cNvSpPr txBox="1">
            <a:spLocks noChangeArrowheads="1"/>
          </p:cNvSpPr>
          <p:nvPr/>
        </p:nvSpPr>
        <p:spPr bwMode="auto">
          <a:xfrm>
            <a:off x="539750" y="0"/>
            <a:ext cx="8280400" cy="403225"/>
          </a:xfrm>
          <a:prstGeom prst="rect">
            <a:avLst/>
          </a:prstGeom>
          <a:noFill/>
          <a:ln w="9525" algn="ctr">
            <a:noFill/>
            <a:miter lim="800000"/>
            <a:headEnd/>
            <a:tailEnd/>
          </a:ln>
          <a:effectLst/>
        </p:spPr>
        <p:txBody>
          <a:bodyPr>
            <a:spAutoFit/>
          </a:bodyPr>
          <a:lstStyle/>
          <a:p>
            <a:pPr>
              <a:lnSpc>
                <a:spcPct val="85000"/>
              </a:lnSpc>
              <a:spcBef>
                <a:spcPct val="50000"/>
              </a:spcBef>
            </a:pPr>
            <a:r>
              <a:rPr lang="en-GB" sz="2400">
                <a:solidFill>
                  <a:schemeClr val="bg1"/>
                </a:solidFill>
                <a:ea typeface="ＭＳ Ｐゴシック" pitchFamily="34" charset="-128"/>
              </a:rPr>
              <a:t>UM global atmosphere/coupled model configurations</a:t>
            </a:r>
          </a:p>
        </p:txBody>
      </p:sp>
      <p:sp>
        <p:nvSpPr>
          <p:cNvPr id="156" name="Text Box 38"/>
          <p:cNvSpPr txBox="1">
            <a:spLocks noChangeArrowheads="1"/>
          </p:cNvSpPr>
          <p:nvPr/>
        </p:nvSpPr>
        <p:spPr bwMode="auto">
          <a:xfrm>
            <a:off x="4500563" y="2136775"/>
            <a:ext cx="1584325" cy="715963"/>
          </a:xfrm>
          <a:prstGeom prst="rect">
            <a:avLst/>
          </a:prstGeom>
          <a:noFill/>
          <a:ln w="9525" algn="ctr">
            <a:noFill/>
            <a:miter lim="800000"/>
            <a:headEnd/>
            <a:tailEnd/>
          </a:ln>
          <a:effectLst/>
        </p:spPr>
        <p:txBody>
          <a:bodyPr>
            <a:spAutoFit/>
          </a:bodyPr>
          <a:lstStyle/>
          <a:p>
            <a:pPr>
              <a:lnSpc>
                <a:spcPct val="85000"/>
              </a:lnSpc>
              <a:spcBef>
                <a:spcPct val="50000"/>
              </a:spcBef>
            </a:pPr>
            <a:r>
              <a:rPr lang="en-GB" sz="1600" dirty="0">
                <a:solidFill>
                  <a:srgbClr val="0066FF"/>
                </a:solidFill>
                <a:ea typeface="ＭＳ Ｐゴシック" pitchFamily="34" charset="-128"/>
              </a:rPr>
              <a:t>UPSCALE project resolution</a:t>
            </a:r>
          </a:p>
        </p:txBody>
      </p:sp>
      <p:grpSp>
        <p:nvGrpSpPr>
          <p:cNvPr id="157" name="Group 13"/>
          <p:cNvGrpSpPr>
            <a:grpSpLocks/>
          </p:cNvGrpSpPr>
          <p:nvPr/>
        </p:nvGrpSpPr>
        <p:grpSpPr bwMode="auto">
          <a:xfrm>
            <a:off x="2771775" y="2133601"/>
            <a:ext cx="1295400" cy="757231"/>
            <a:chOff x="1474" y="2886"/>
            <a:chExt cx="907" cy="615"/>
          </a:xfrm>
        </p:grpSpPr>
        <p:sp>
          <p:nvSpPr>
            <p:cNvPr id="158" name="Text Box 14"/>
            <p:cNvSpPr txBox="1">
              <a:spLocks noChangeArrowheads="1"/>
            </p:cNvSpPr>
            <p:nvPr/>
          </p:nvSpPr>
          <p:spPr bwMode="auto">
            <a:xfrm>
              <a:off x="1518" y="2931"/>
              <a:ext cx="816" cy="570"/>
            </a:xfrm>
            <a:prstGeom prst="rect">
              <a:avLst/>
            </a:prstGeom>
            <a:noFill/>
            <a:ln w="9525">
              <a:noFill/>
              <a:miter lim="800000"/>
              <a:headEnd/>
              <a:tailEnd/>
            </a:ln>
          </p:spPr>
          <p:txBody>
            <a:bodyPr>
              <a:spAutoFit/>
            </a:bodyPr>
            <a:lstStyle/>
            <a:p>
              <a:pPr algn="ctr">
                <a:lnSpc>
                  <a:spcPct val="85000"/>
                </a:lnSpc>
                <a:spcBef>
                  <a:spcPct val="50000"/>
                </a:spcBef>
              </a:pPr>
              <a:r>
                <a:rPr lang="en-GB" sz="1800" b="1">
                  <a:solidFill>
                    <a:schemeClr val="bg1"/>
                  </a:solidFill>
                  <a:ea typeface="ＭＳ Ｐゴシック" pitchFamily="34" charset="-128"/>
                </a:rPr>
                <a:t>N512</a:t>
              </a:r>
            </a:p>
            <a:p>
              <a:pPr algn="ctr">
                <a:lnSpc>
                  <a:spcPct val="85000"/>
                </a:lnSpc>
                <a:spcBef>
                  <a:spcPct val="50000"/>
                </a:spcBef>
              </a:pPr>
              <a:r>
                <a:rPr lang="en-GB" sz="1800" b="1">
                  <a:solidFill>
                    <a:schemeClr val="bg1"/>
                  </a:solidFill>
                  <a:ea typeface="ＭＳ Ｐゴシック" pitchFamily="34" charset="-128"/>
                </a:rPr>
                <a:t>25km</a:t>
              </a:r>
            </a:p>
          </p:txBody>
        </p:sp>
        <p:sp>
          <p:nvSpPr>
            <p:cNvPr id="159" name="Rectangle 15"/>
            <p:cNvSpPr>
              <a:spLocks noChangeArrowheads="1"/>
            </p:cNvSpPr>
            <p:nvPr/>
          </p:nvSpPr>
          <p:spPr bwMode="auto">
            <a:xfrm>
              <a:off x="1474" y="2886"/>
              <a:ext cx="907" cy="589"/>
            </a:xfrm>
            <a:prstGeom prst="rect">
              <a:avLst/>
            </a:prstGeom>
            <a:noFill/>
            <a:ln w="9525">
              <a:solidFill>
                <a:schemeClr val="bg1"/>
              </a:solidFill>
              <a:miter lim="800000"/>
              <a:headEnd/>
              <a:tailEnd/>
            </a:ln>
          </p:spPr>
          <p:txBody>
            <a:bodyPr wrap="none" anchor="ctr"/>
            <a:lstStyle/>
            <a:p>
              <a:pPr>
                <a:lnSpc>
                  <a:spcPct val="85000"/>
                </a:lnSpc>
              </a:pPr>
              <a:endParaRPr lang="en-US" sz="1800">
                <a:solidFill>
                  <a:schemeClr val="bg1"/>
                </a:solidFill>
                <a:ea typeface="ＭＳ Ｐゴシック" pitchFamily="34" charset="-128"/>
              </a:endParaRPr>
            </a:p>
          </p:txBody>
        </p:sp>
      </p:grpSp>
      <p:grpSp>
        <p:nvGrpSpPr>
          <p:cNvPr id="160" name="Group 24"/>
          <p:cNvGrpSpPr>
            <a:grpSpLocks/>
          </p:cNvGrpSpPr>
          <p:nvPr/>
        </p:nvGrpSpPr>
        <p:grpSpPr bwMode="auto">
          <a:xfrm>
            <a:off x="5940425" y="2105023"/>
            <a:ext cx="1512888" cy="759274"/>
            <a:chOff x="1474" y="2886"/>
            <a:chExt cx="907" cy="596"/>
          </a:xfrm>
        </p:grpSpPr>
        <p:sp>
          <p:nvSpPr>
            <p:cNvPr id="161" name="Text Box 25"/>
            <p:cNvSpPr txBox="1">
              <a:spLocks noChangeArrowheads="1"/>
            </p:cNvSpPr>
            <p:nvPr/>
          </p:nvSpPr>
          <p:spPr bwMode="auto">
            <a:xfrm>
              <a:off x="1519" y="2931"/>
              <a:ext cx="816" cy="551"/>
            </a:xfrm>
            <a:prstGeom prst="rect">
              <a:avLst/>
            </a:prstGeom>
            <a:noFill/>
            <a:ln w="9525">
              <a:noFill/>
              <a:miter lim="800000"/>
              <a:headEnd/>
              <a:tailEnd/>
            </a:ln>
          </p:spPr>
          <p:txBody>
            <a:bodyPr>
              <a:spAutoFit/>
            </a:bodyPr>
            <a:lstStyle/>
            <a:p>
              <a:pPr algn="ctr">
                <a:lnSpc>
                  <a:spcPct val="85000"/>
                </a:lnSpc>
                <a:spcBef>
                  <a:spcPct val="50000"/>
                </a:spcBef>
              </a:pPr>
              <a:r>
                <a:rPr lang="en-GB" sz="1800" b="1">
                  <a:solidFill>
                    <a:schemeClr val="bg1"/>
                  </a:solidFill>
                  <a:ea typeface="ＭＳ Ｐゴシック" pitchFamily="34" charset="-128"/>
                </a:rPr>
                <a:t>ORCA025</a:t>
              </a:r>
            </a:p>
            <a:p>
              <a:pPr algn="ctr">
                <a:lnSpc>
                  <a:spcPct val="85000"/>
                </a:lnSpc>
                <a:spcBef>
                  <a:spcPct val="50000"/>
                </a:spcBef>
              </a:pPr>
              <a:r>
                <a:rPr lang="en-GB" sz="1800" b="1">
                  <a:solidFill>
                    <a:schemeClr val="bg1"/>
                  </a:solidFill>
                  <a:ea typeface="ＭＳ Ｐゴシック" pitchFamily="34" charset="-128"/>
                </a:rPr>
                <a:t>1/4</a:t>
              </a:r>
              <a:r>
                <a:rPr lang="en-US" sz="1800" b="1">
                  <a:solidFill>
                    <a:schemeClr val="bg1"/>
                  </a:solidFill>
                  <a:ea typeface="ＭＳ Ｐゴシック" pitchFamily="34" charset="-128"/>
                  <a:cs typeface="Arial" pitchFamily="34" charset="0"/>
                </a:rPr>
                <a:t>°</a:t>
              </a:r>
            </a:p>
          </p:txBody>
        </p:sp>
        <p:sp>
          <p:nvSpPr>
            <p:cNvPr id="162" name="Rectangle 26"/>
            <p:cNvSpPr>
              <a:spLocks noChangeArrowheads="1"/>
            </p:cNvSpPr>
            <p:nvPr/>
          </p:nvSpPr>
          <p:spPr bwMode="auto">
            <a:xfrm>
              <a:off x="1474" y="2886"/>
              <a:ext cx="907" cy="589"/>
            </a:xfrm>
            <a:prstGeom prst="rect">
              <a:avLst/>
            </a:prstGeom>
            <a:noFill/>
            <a:ln w="9525">
              <a:solidFill>
                <a:schemeClr val="bg1"/>
              </a:solidFill>
              <a:miter lim="800000"/>
              <a:headEnd/>
              <a:tailEnd/>
            </a:ln>
          </p:spPr>
          <p:txBody>
            <a:bodyPr wrap="none" anchor="ctr"/>
            <a:lstStyle/>
            <a:p>
              <a:pPr>
                <a:lnSpc>
                  <a:spcPct val="85000"/>
                </a:lnSpc>
              </a:pPr>
              <a:endParaRPr lang="en-US" sz="1800">
                <a:solidFill>
                  <a:schemeClr val="bg1"/>
                </a:solidFill>
                <a:ea typeface="ＭＳ Ｐゴシック" pitchFamily="34" charset="-128"/>
              </a:endParaRPr>
            </a:p>
          </p:txBody>
        </p:sp>
      </p:grpSp>
      <p:sp>
        <p:nvSpPr>
          <p:cNvPr id="163" name="Text Box 47"/>
          <p:cNvSpPr txBox="1">
            <a:spLocks noChangeArrowheads="1"/>
          </p:cNvSpPr>
          <p:nvPr/>
        </p:nvSpPr>
        <p:spPr bwMode="auto">
          <a:xfrm>
            <a:off x="7924800" y="2133600"/>
            <a:ext cx="1219200" cy="454025"/>
          </a:xfrm>
          <a:prstGeom prst="rect">
            <a:avLst/>
          </a:prstGeom>
          <a:noFill/>
          <a:ln w="9525" algn="ctr">
            <a:noFill/>
            <a:miter lim="800000"/>
            <a:headEnd/>
            <a:tailEnd/>
          </a:ln>
          <a:effectLst/>
        </p:spPr>
        <p:txBody>
          <a:bodyPr>
            <a:spAutoFit/>
          </a:bodyPr>
          <a:lstStyle/>
          <a:p>
            <a:pPr>
              <a:lnSpc>
                <a:spcPct val="85000"/>
              </a:lnSpc>
              <a:spcBef>
                <a:spcPct val="50000"/>
              </a:spcBef>
            </a:pPr>
            <a:r>
              <a:rPr lang="en-GB" sz="1400">
                <a:solidFill>
                  <a:schemeClr val="bg1"/>
                </a:solidFill>
                <a:ea typeface="ＭＳ Ｐゴシック" pitchFamily="34" charset="-128"/>
              </a:rPr>
              <a:t>Climate in development</a:t>
            </a:r>
          </a:p>
        </p:txBody>
      </p:sp>
      <p:sp>
        <p:nvSpPr>
          <p:cNvPr id="164" name="Line 48"/>
          <p:cNvSpPr>
            <a:spLocks noChangeShapeType="1"/>
          </p:cNvSpPr>
          <p:nvPr/>
        </p:nvSpPr>
        <p:spPr bwMode="auto">
          <a:xfrm>
            <a:off x="2555875" y="2060575"/>
            <a:ext cx="0" cy="1871663"/>
          </a:xfrm>
          <a:prstGeom prst="line">
            <a:avLst/>
          </a:prstGeom>
          <a:noFill/>
          <a:ln w="57150">
            <a:solidFill>
              <a:srgbClr val="0066FF"/>
            </a:solidFill>
            <a:round/>
            <a:headEnd/>
            <a:tailEnd/>
          </a:ln>
          <a:effectLst/>
        </p:spPr>
        <p:txBody>
          <a:bodyPr/>
          <a:lstStyle/>
          <a:p>
            <a:endParaRPr lang="en-GB"/>
          </a:p>
        </p:txBody>
      </p:sp>
      <p:grpSp>
        <p:nvGrpSpPr>
          <p:cNvPr id="165" name="Group 9"/>
          <p:cNvGrpSpPr>
            <a:grpSpLocks/>
          </p:cNvGrpSpPr>
          <p:nvPr/>
        </p:nvGrpSpPr>
        <p:grpSpPr bwMode="auto">
          <a:xfrm>
            <a:off x="2771775" y="4868865"/>
            <a:ext cx="1304925" cy="757321"/>
            <a:chOff x="1474" y="2886"/>
            <a:chExt cx="907" cy="616"/>
          </a:xfrm>
        </p:grpSpPr>
        <p:sp>
          <p:nvSpPr>
            <p:cNvPr id="166" name="Text Box 7"/>
            <p:cNvSpPr txBox="1">
              <a:spLocks noChangeArrowheads="1"/>
            </p:cNvSpPr>
            <p:nvPr/>
          </p:nvSpPr>
          <p:spPr bwMode="auto">
            <a:xfrm>
              <a:off x="1518" y="2931"/>
              <a:ext cx="816" cy="571"/>
            </a:xfrm>
            <a:prstGeom prst="rect">
              <a:avLst/>
            </a:prstGeom>
            <a:noFill/>
            <a:ln w="9525">
              <a:noFill/>
              <a:miter lim="800000"/>
              <a:headEnd/>
              <a:tailEnd/>
            </a:ln>
          </p:spPr>
          <p:txBody>
            <a:bodyPr>
              <a:spAutoFit/>
            </a:bodyPr>
            <a:lstStyle/>
            <a:p>
              <a:pPr algn="ctr">
                <a:lnSpc>
                  <a:spcPct val="85000"/>
                </a:lnSpc>
                <a:spcBef>
                  <a:spcPct val="50000"/>
                </a:spcBef>
              </a:pPr>
              <a:r>
                <a:rPr lang="en-GB" sz="1800" b="1">
                  <a:solidFill>
                    <a:schemeClr val="bg1"/>
                  </a:solidFill>
                  <a:ea typeface="ＭＳ Ｐゴシック" pitchFamily="34" charset="-128"/>
                </a:rPr>
                <a:t>N144</a:t>
              </a:r>
            </a:p>
            <a:p>
              <a:pPr algn="ctr">
                <a:lnSpc>
                  <a:spcPct val="85000"/>
                </a:lnSpc>
                <a:spcBef>
                  <a:spcPct val="50000"/>
                </a:spcBef>
              </a:pPr>
              <a:r>
                <a:rPr lang="en-GB" sz="1800" b="1">
                  <a:solidFill>
                    <a:schemeClr val="bg1"/>
                  </a:solidFill>
                  <a:ea typeface="ＭＳ Ｐゴシック" pitchFamily="34" charset="-128"/>
                </a:rPr>
                <a:t>90km</a:t>
              </a:r>
            </a:p>
          </p:txBody>
        </p:sp>
        <p:sp>
          <p:nvSpPr>
            <p:cNvPr id="167" name="Rectangle 8"/>
            <p:cNvSpPr>
              <a:spLocks noChangeArrowheads="1"/>
            </p:cNvSpPr>
            <p:nvPr/>
          </p:nvSpPr>
          <p:spPr bwMode="auto">
            <a:xfrm>
              <a:off x="1474" y="2886"/>
              <a:ext cx="907" cy="589"/>
            </a:xfrm>
            <a:prstGeom prst="rect">
              <a:avLst/>
            </a:prstGeom>
            <a:noFill/>
            <a:ln w="9525">
              <a:solidFill>
                <a:schemeClr val="bg1"/>
              </a:solidFill>
              <a:miter lim="800000"/>
              <a:headEnd/>
              <a:tailEnd/>
            </a:ln>
          </p:spPr>
          <p:txBody>
            <a:bodyPr wrap="none" anchor="ctr"/>
            <a:lstStyle/>
            <a:p>
              <a:pPr>
                <a:lnSpc>
                  <a:spcPct val="85000"/>
                </a:lnSpc>
              </a:pPr>
              <a:endParaRPr lang="en-US" sz="1800">
                <a:solidFill>
                  <a:schemeClr val="bg1"/>
                </a:solidFill>
                <a:ea typeface="ＭＳ Ｐゴシック" pitchFamily="34" charset="-128"/>
              </a:endParaRPr>
            </a:p>
          </p:txBody>
        </p:sp>
      </p:grpSp>
      <p:grpSp>
        <p:nvGrpSpPr>
          <p:cNvPr id="168" name="Group 21"/>
          <p:cNvGrpSpPr>
            <a:grpSpLocks/>
          </p:cNvGrpSpPr>
          <p:nvPr/>
        </p:nvGrpSpPr>
        <p:grpSpPr bwMode="auto">
          <a:xfrm>
            <a:off x="5867400" y="4221163"/>
            <a:ext cx="1584325" cy="1079500"/>
            <a:chOff x="1474" y="2886"/>
            <a:chExt cx="907" cy="589"/>
          </a:xfrm>
        </p:grpSpPr>
        <p:sp>
          <p:nvSpPr>
            <p:cNvPr id="169" name="Text Box 22"/>
            <p:cNvSpPr txBox="1">
              <a:spLocks noChangeArrowheads="1"/>
            </p:cNvSpPr>
            <p:nvPr/>
          </p:nvSpPr>
          <p:spPr bwMode="auto">
            <a:xfrm>
              <a:off x="1519" y="2931"/>
              <a:ext cx="816" cy="416"/>
            </a:xfrm>
            <a:prstGeom prst="rect">
              <a:avLst/>
            </a:prstGeom>
            <a:noFill/>
            <a:ln w="9525">
              <a:noFill/>
              <a:miter lim="800000"/>
              <a:headEnd/>
              <a:tailEnd/>
            </a:ln>
          </p:spPr>
          <p:txBody>
            <a:bodyPr>
              <a:spAutoFit/>
            </a:bodyPr>
            <a:lstStyle/>
            <a:p>
              <a:pPr algn="ctr">
                <a:lnSpc>
                  <a:spcPct val="85000"/>
                </a:lnSpc>
                <a:spcBef>
                  <a:spcPct val="50000"/>
                </a:spcBef>
              </a:pPr>
              <a:r>
                <a:rPr lang="en-GB" sz="1800" b="1" dirty="0">
                  <a:solidFill>
                    <a:schemeClr val="bg1"/>
                  </a:solidFill>
                  <a:ea typeface="ＭＳ Ｐゴシック" pitchFamily="34" charset="-128"/>
                </a:rPr>
                <a:t>ORCA025</a:t>
              </a:r>
            </a:p>
            <a:p>
              <a:pPr algn="ctr">
                <a:lnSpc>
                  <a:spcPct val="85000"/>
                </a:lnSpc>
                <a:spcBef>
                  <a:spcPct val="50000"/>
                </a:spcBef>
              </a:pPr>
              <a:r>
                <a:rPr lang="en-GB" sz="1800" b="1" dirty="0">
                  <a:solidFill>
                    <a:schemeClr val="bg1"/>
                  </a:solidFill>
                  <a:ea typeface="ＭＳ Ｐゴシック" pitchFamily="34" charset="-128"/>
                </a:rPr>
                <a:t>1/4</a:t>
              </a:r>
              <a:r>
                <a:rPr lang="en-US" sz="2000" b="1" dirty="0">
                  <a:solidFill>
                    <a:schemeClr val="bg1"/>
                  </a:solidFill>
                  <a:ea typeface="ＭＳ Ｐゴシック" pitchFamily="34" charset="-128"/>
                  <a:cs typeface="Arial" pitchFamily="34" charset="0"/>
                </a:rPr>
                <a:t>°</a:t>
              </a:r>
            </a:p>
          </p:txBody>
        </p:sp>
        <p:sp>
          <p:nvSpPr>
            <p:cNvPr id="170" name="Rectangle 23"/>
            <p:cNvSpPr>
              <a:spLocks noChangeArrowheads="1"/>
            </p:cNvSpPr>
            <p:nvPr/>
          </p:nvSpPr>
          <p:spPr bwMode="auto">
            <a:xfrm>
              <a:off x="1474" y="2886"/>
              <a:ext cx="907" cy="589"/>
            </a:xfrm>
            <a:prstGeom prst="rect">
              <a:avLst/>
            </a:prstGeom>
            <a:noFill/>
            <a:ln w="9525">
              <a:solidFill>
                <a:schemeClr val="bg1"/>
              </a:solidFill>
              <a:miter lim="800000"/>
              <a:headEnd/>
              <a:tailEnd/>
            </a:ln>
          </p:spPr>
          <p:txBody>
            <a:bodyPr wrap="none" anchor="ctr"/>
            <a:lstStyle/>
            <a:p>
              <a:pPr>
                <a:lnSpc>
                  <a:spcPct val="85000"/>
                </a:lnSpc>
              </a:pPr>
              <a:endParaRPr lang="en-US" sz="4400">
                <a:solidFill>
                  <a:schemeClr val="bg1"/>
                </a:solidFill>
                <a:ea typeface="ＭＳ Ｐゴシック" pitchFamily="34" charset="-128"/>
              </a:endParaRPr>
            </a:p>
          </p:txBody>
        </p:sp>
      </p:grpSp>
      <p:sp>
        <p:nvSpPr>
          <p:cNvPr id="171" name="Line 31"/>
          <p:cNvSpPr>
            <a:spLocks noChangeShapeType="1"/>
          </p:cNvSpPr>
          <p:nvPr/>
        </p:nvSpPr>
        <p:spPr bwMode="auto">
          <a:xfrm flipV="1">
            <a:off x="4067175" y="4868863"/>
            <a:ext cx="1800225" cy="0"/>
          </a:xfrm>
          <a:prstGeom prst="line">
            <a:avLst/>
          </a:prstGeom>
          <a:noFill/>
          <a:ln w="57150">
            <a:solidFill>
              <a:schemeClr val="bg1"/>
            </a:solidFill>
            <a:round/>
            <a:headEnd type="triangle" w="med" len="med"/>
            <a:tailEnd type="triangle" w="med" len="med"/>
          </a:ln>
        </p:spPr>
        <p:txBody>
          <a:bodyPr/>
          <a:lstStyle/>
          <a:p>
            <a:endParaRPr lang="en-GB"/>
          </a:p>
        </p:txBody>
      </p:sp>
      <p:sp>
        <p:nvSpPr>
          <p:cNvPr id="172" name="Line 57"/>
          <p:cNvSpPr>
            <a:spLocks noChangeShapeType="1"/>
          </p:cNvSpPr>
          <p:nvPr/>
        </p:nvSpPr>
        <p:spPr bwMode="auto">
          <a:xfrm flipV="1">
            <a:off x="4067175" y="5013325"/>
            <a:ext cx="1800225" cy="863600"/>
          </a:xfrm>
          <a:prstGeom prst="line">
            <a:avLst/>
          </a:prstGeom>
          <a:noFill/>
          <a:ln w="57150">
            <a:solidFill>
              <a:schemeClr val="bg1"/>
            </a:solidFill>
            <a:round/>
            <a:headEnd type="triangle" w="med" len="med"/>
            <a:tailEnd type="triangle" w="med" len="med"/>
          </a:ln>
          <a:effectLst/>
        </p:spPr>
        <p:txBody>
          <a:bodyPr/>
          <a:lstStyle/>
          <a:p>
            <a:endParaRPr lang="en-GB"/>
          </a:p>
        </p:txBody>
      </p:sp>
      <p:grpSp>
        <p:nvGrpSpPr>
          <p:cNvPr id="173" name="Group 60"/>
          <p:cNvGrpSpPr>
            <a:grpSpLocks/>
          </p:cNvGrpSpPr>
          <p:nvPr/>
        </p:nvGrpSpPr>
        <p:grpSpPr bwMode="auto">
          <a:xfrm>
            <a:off x="2771775" y="1341438"/>
            <a:ext cx="1295400" cy="701036"/>
            <a:chOff x="1837" y="346"/>
            <a:chExt cx="635" cy="340"/>
          </a:xfrm>
        </p:grpSpPr>
        <p:sp>
          <p:nvSpPr>
            <p:cNvPr id="174" name="Rectangle 61"/>
            <p:cNvSpPr>
              <a:spLocks noChangeArrowheads="1"/>
            </p:cNvSpPr>
            <p:nvPr/>
          </p:nvSpPr>
          <p:spPr bwMode="auto">
            <a:xfrm>
              <a:off x="1837" y="346"/>
              <a:ext cx="635" cy="317"/>
            </a:xfrm>
            <a:prstGeom prst="rect">
              <a:avLst/>
            </a:prstGeom>
            <a:noFill/>
            <a:ln w="9525" algn="ctr">
              <a:solidFill>
                <a:schemeClr val="bg1"/>
              </a:solidFill>
              <a:miter lim="800000"/>
              <a:headEnd/>
              <a:tailEnd/>
            </a:ln>
            <a:effectLst/>
          </p:spPr>
          <p:txBody>
            <a:bodyPr wrap="none" anchor="ctr"/>
            <a:lstStyle/>
            <a:p>
              <a:endParaRPr lang="en-GB" sz="1800"/>
            </a:p>
          </p:txBody>
        </p:sp>
        <p:sp>
          <p:nvSpPr>
            <p:cNvPr id="175" name="Text Box 62"/>
            <p:cNvSpPr txBox="1">
              <a:spLocks noChangeArrowheads="1"/>
            </p:cNvSpPr>
            <p:nvPr/>
          </p:nvSpPr>
          <p:spPr bwMode="auto">
            <a:xfrm>
              <a:off x="1837" y="346"/>
              <a:ext cx="589" cy="340"/>
            </a:xfrm>
            <a:prstGeom prst="rect">
              <a:avLst/>
            </a:prstGeom>
            <a:noFill/>
            <a:ln w="9525" algn="ctr">
              <a:noFill/>
              <a:miter lim="800000"/>
              <a:headEnd/>
              <a:tailEnd/>
            </a:ln>
            <a:effectLst/>
          </p:spPr>
          <p:txBody>
            <a:bodyPr>
              <a:spAutoFit/>
            </a:bodyPr>
            <a:lstStyle/>
            <a:p>
              <a:pPr algn="ctr">
                <a:lnSpc>
                  <a:spcPct val="85000"/>
                </a:lnSpc>
                <a:spcBef>
                  <a:spcPct val="50000"/>
                </a:spcBef>
              </a:pPr>
              <a:r>
                <a:rPr lang="en-GB" sz="1800" b="1">
                  <a:solidFill>
                    <a:schemeClr val="bg1"/>
                  </a:solidFill>
                  <a:ea typeface="ＭＳ Ｐゴシック" pitchFamily="34" charset="-128"/>
                </a:rPr>
                <a:t>N768</a:t>
              </a:r>
            </a:p>
            <a:p>
              <a:pPr algn="ctr">
                <a:lnSpc>
                  <a:spcPct val="85000"/>
                </a:lnSpc>
                <a:spcBef>
                  <a:spcPct val="50000"/>
                </a:spcBef>
              </a:pPr>
              <a:r>
                <a:rPr lang="en-GB" sz="1800" b="1">
                  <a:solidFill>
                    <a:schemeClr val="bg1"/>
                  </a:solidFill>
                  <a:ea typeface="ＭＳ Ｐゴシック" pitchFamily="34" charset="-128"/>
                </a:rPr>
                <a:t>17km</a:t>
              </a:r>
            </a:p>
          </p:txBody>
        </p:sp>
      </p:grpSp>
      <p:sp>
        <p:nvSpPr>
          <p:cNvPr id="176" name="Rectangle 63"/>
          <p:cNvSpPr>
            <a:spLocks noChangeArrowheads="1"/>
          </p:cNvSpPr>
          <p:nvPr/>
        </p:nvSpPr>
        <p:spPr bwMode="auto">
          <a:xfrm>
            <a:off x="4284663" y="2060575"/>
            <a:ext cx="3455987" cy="865188"/>
          </a:xfrm>
          <a:prstGeom prst="rect">
            <a:avLst/>
          </a:prstGeom>
          <a:noFill/>
          <a:ln w="57150">
            <a:solidFill>
              <a:srgbClr val="0066FF"/>
            </a:solidFill>
            <a:miter lim="800000"/>
            <a:headEnd/>
            <a:tailEnd/>
          </a:ln>
          <a:effectLst/>
        </p:spPr>
        <p:txBody>
          <a:bodyPr wrap="none" anchor="ctr"/>
          <a:lstStyle/>
          <a:p>
            <a:endParaRPr lang="en-GB"/>
          </a:p>
        </p:txBody>
      </p:sp>
      <p:sp>
        <p:nvSpPr>
          <p:cNvPr id="177" name="Text Box 64"/>
          <p:cNvSpPr txBox="1">
            <a:spLocks noChangeArrowheads="1"/>
          </p:cNvSpPr>
          <p:nvPr/>
        </p:nvSpPr>
        <p:spPr bwMode="auto">
          <a:xfrm>
            <a:off x="4356100" y="544513"/>
            <a:ext cx="2232025" cy="508000"/>
          </a:xfrm>
          <a:prstGeom prst="rect">
            <a:avLst/>
          </a:prstGeom>
          <a:noFill/>
          <a:ln w="9525" algn="ctr">
            <a:noFill/>
            <a:miter lim="800000"/>
            <a:headEnd/>
            <a:tailEnd/>
          </a:ln>
          <a:effectLst/>
        </p:spPr>
        <p:txBody>
          <a:bodyPr>
            <a:spAutoFit/>
          </a:bodyPr>
          <a:lstStyle/>
          <a:p>
            <a:pPr>
              <a:lnSpc>
                <a:spcPct val="85000"/>
              </a:lnSpc>
              <a:spcBef>
                <a:spcPct val="50000"/>
              </a:spcBef>
            </a:pPr>
            <a:r>
              <a:rPr lang="en-GB" sz="1600">
                <a:solidFill>
                  <a:schemeClr val="bg1"/>
                </a:solidFill>
                <a:ea typeface="ＭＳ Ｐゴシック" pitchFamily="34" charset="-128"/>
              </a:rPr>
              <a:t>High resolution – being tested</a:t>
            </a:r>
          </a:p>
        </p:txBody>
      </p:sp>
    </p:spTree>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2"/>
          <p:cNvSpPr txBox="1">
            <a:spLocks noChangeArrowheads="1"/>
          </p:cNvSpPr>
          <p:nvPr/>
        </p:nvSpPr>
        <p:spPr>
          <a:xfrm>
            <a:off x="1692275" y="287338"/>
            <a:ext cx="7451725" cy="720725"/>
          </a:xfrm>
          <a:prstGeom prst="rect">
            <a:avLst/>
          </a:prstGeom>
          <a:ln>
            <a:noFill/>
          </a:ln>
        </p:spPr>
        <p:txBody>
          <a:bodyPr lIns="0" tIns="0" rIns="0" bIns="0" anchor="b" anchorCtr="0"/>
          <a:lstStyle/>
          <a:p>
            <a:pPr marL="0" marR="0" lvl="0" indent="0" algn="ctr" defTabSz="449263" rtl="0" eaLnBrk="0" fontAlgn="base" latinLnBrk="0" hangingPunct="0">
              <a:lnSpc>
                <a:spcPct val="85000"/>
              </a:lnSpc>
              <a:spcBef>
                <a:spcPct val="0"/>
              </a:spcBef>
              <a:spcAft>
                <a:spcPct val="0"/>
              </a:spcAft>
              <a:buClrTx/>
              <a:buSz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US" sz="3600" b="0" i="0" u="none" strike="noStrike" kern="0" cap="none" spc="0" normalizeH="0" baseline="0" noProof="0" smtClean="0">
                <a:ln>
                  <a:noFill/>
                </a:ln>
                <a:solidFill>
                  <a:schemeClr val="bg2"/>
                </a:solidFill>
                <a:effectLst/>
                <a:uLnTx/>
                <a:uFillTx/>
                <a:latin typeface="Arial"/>
                <a:ea typeface="ＭＳ Ｐゴシック" charset="0"/>
                <a:cs typeface="Arial"/>
              </a:rPr>
              <a:t>Benefits of higher spatial resolution</a:t>
            </a:r>
            <a:endParaRPr kumimoji="0" lang="en-US" sz="3600" b="0" i="0" u="none" strike="noStrike" kern="0" cap="none" spc="0" normalizeH="0" baseline="0" noProof="0">
              <a:ln>
                <a:noFill/>
              </a:ln>
              <a:solidFill>
                <a:schemeClr val="bg2"/>
              </a:solidFill>
              <a:effectLst/>
              <a:uLnTx/>
              <a:uFillTx/>
              <a:latin typeface="Arial"/>
              <a:ea typeface="ＭＳ Ｐゴシック" charset="0"/>
              <a:cs typeface="Arial"/>
            </a:endParaRPr>
          </a:p>
        </p:txBody>
      </p:sp>
      <p:pic>
        <p:nvPicPr>
          <p:cNvPr id="15" name="Picture 3"/>
          <p:cNvPicPr>
            <a:picLocks noChangeAspect="1" noChangeArrowheads="1"/>
          </p:cNvPicPr>
          <p:nvPr/>
        </p:nvPicPr>
        <p:blipFill>
          <a:blip r:embed="rId2" cstate="print"/>
          <a:srcRect t="5583" r="49258" b="65228"/>
          <a:stretch>
            <a:fillRect/>
          </a:stretch>
        </p:blipFill>
        <p:spPr bwMode="auto">
          <a:xfrm>
            <a:off x="323850" y="1125538"/>
            <a:ext cx="3744913" cy="1511300"/>
          </a:xfrm>
          <a:prstGeom prst="rect">
            <a:avLst/>
          </a:prstGeom>
          <a:noFill/>
          <a:ln w="9525">
            <a:noFill/>
            <a:round/>
            <a:headEnd/>
            <a:tailEnd/>
          </a:ln>
          <a:effectLst/>
        </p:spPr>
      </p:pic>
      <p:sp>
        <p:nvSpPr>
          <p:cNvPr id="16" name="Text Box 4"/>
          <p:cNvSpPr txBox="1">
            <a:spLocks noChangeArrowheads="1"/>
          </p:cNvSpPr>
          <p:nvPr/>
        </p:nvSpPr>
        <p:spPr bwMode="auto">
          <a:xfrm>
            <a:off x="3960205" y="1628775"/>
            <a:ext cx="1079500" cy="356124"/>
          </a:xfrm>
          <a:prstGeom prst="rect">
            <a:avLst/>
          </a:prstGeom>
          <a:noFill/>
          <a:ln w="9525">
            <a:noFill/>
            <a:round/>
            <a:headEnd/>
            <a:tailEnd/>
          </a:ln>
          <a:effectLst/>
        </p:spPr>
        <p:txBody>
          <a:bodyPr lIns="90000" tIns="46800" rIns="90000" bIns="46800">
            <a:spAutoFit/>
          </a:bodyPr>
          <a:lstStyle/>
          <a:p>
            <a:pPr algn="ctr" defTabSz="449263" eaLnBrk="0" hangingPunct="0">
              <a:lnSpc>
                <a:spcPct val="85000"/>
              </a:lnSpc>
              <a:buClr>
                <a:srgbClr val="0000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2000" dirty="0" err="1">
                <a:solidFill>
                  <a:schemeClr val="bg1"/>
                </a:solidFill>
                <a:cs typeface="Lucida Sans Unicode" pitchFamily="34" charset="0"/>
              </a:rPr>
              <a:t>Obs</a:t>
            </a:r>
            <a:endParaRPr lang="en-GB" sz="2000" dirty="0">
              <a:solidFill>
                <a:schemeClr val="bg1"/>
              </a:solidFill>
              <a:cs typeface="Lucida Sans Unicode" pitchFamily="34" charset="0"/>
            </a:endParaRPr>
          </a:p>
        </p:txBody>
      </p:sp>
      <p:pic>
        <p:nvPicPr>
          <p:cNvPr id="17" name="Picture 5"/>
          <p:cNvPicPr>
            <a:picLocks noChangeAspect="1" noChangeArrowheads="1"/>
          </p:cNvPicPr>
          <p:nvPr/>
        </p:nvPicPr>
        <p:blipFill>
          <a:blip r:embed="rId3" cstate="print"/>
          <a:srcRect t="11028" b="28159"/>
          <a:stretch>
            <a:fillRect/>
          </a:stretch>
        </p:blipFill>
        <p:spPr bwMode="auto">
          <a:xfrm>
            <a:off x="395288" y="2852738"/>
            <a:ext cx="3671887" cy="1584325"/>
          </a:xfrm>
          <a:prstGeom prst="rect">
            <a:avLst/>
          </a:prstGeom>
          <a:noFill/>
          <a:ln w="9525">
            <a:noFill/>
            <a:round/>
            <a:headEnd/>
            <a:tailEnd/>
          </a:ln>
          <a:effectLst/>
        </p:spPr>
      </p:pic>
      <p:pic>
        <p:nvPicPr>
          <p:cNvPr id="18" name="Picture 6"/>
          <p:cNvPicPr>
            <a:picLocks noChangeAspect="1" noChangeArrowheads="1"/>
          </p:cNvPicPr>
          <p:nvPr/>
        </p:nvPicPr>
        <p:blipFill>
          <a:blip r:embed="rId2" cstate="print"/>
          <a:srcRect l="50751" t="57045"/>
          <a:stretch>
            <a:fillRect/>
          </a:stretch>
        </p:blipFill>
        <p:spPr bwMode="auto">
          <a:xfrm>
            <a:off x="395288" y="4635500"/>
            <a:ext cx="3635375" cy="2222500"/>
          </a:xfrm>
          <a:prstGeom prst="rect">
            <a:avLst/>
          </a:prstGeom>
          <a:noFill/>
          <a:ln w="9525">
            <a:noFill/>
            <a:round/>
            <a:headEnd/>
            <a:tailEnd/>
          </a:ln>
          <a:effectLst/>
        </p:spPr>
      </p:pic>
      <p:sp>
        <p:nvSpPr>
          <p:cNvPr id="19" name="Rectangle 7"/>
          <p:cNvSpPr>
            <a:spLocks noChangeArrowheads="1"/>
          </p:cNvSpPr>
          <p:nvPr/>
        </p:nvSpPr>
        <p:spPr bwMode="auto">
          <a:xfrm>
            <a:off x="5616575" y="2159943"/>
            <a:ext cx="3275905" cy="3573313"/>
          </a:xfrm>
          <a:prstGeom prst="rect">
            <a:avLst/>
          </a:prstGeom>
          <a:solidFill>
            <a:schemeClr val="accent4">
              <a:lumMod val="20000"/>
              <a:lumOff val="80000"/>
            </a:schemeClr>
          </a:solidFill>
          <a:ln w="9525">
            <a:noFill/>
            <a:round/>
            <a:headEnd/>
            <a:tailEnd/>
          </a:ln>
          <a:effectLst/>
        </p:spPr>
        <p:txBody>
          <a:bodyPr lIns="90000" tIns="46800" rIns="90000" bIns="46800"/>
          <a:lstStyle/>
          <a:p>
            <a:pPr defTabSz="449263">
              <a:lnSpc>
                <a:spcPts val="2825"/>
              </a:lnSpc>
              <a:spcBef>
                <a:spcPts val="650"/>
              </a:spcBef>
              <a:buClr>
                <a:srgbClr val="000000"/>
              </a:buClr>
              <a:buSzPct val="100000"/>
              <a:buFont typeface="Arial" pitchFamily="34" charset="0"/>
              <a:buChar cha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800" dirty="0" smtClean="0">
                <a:solidFill>
                  <a:schemeClr val="bg1"/>
                </a:solidFill>
                <a:cs typeface="Lucida Sans Unicode" pitchFamily="34" charset="0"/>
              </a:rPr>
              <a:t> The </a:t>
            </a:r>
            <a:r>
              <a:rPr lang="en-GB" sz="1800" dirty="0">
                <a:solidFill>
                  <a:schemeClr val="bg1"/>
                </a:solidFill>
                <a:cs typeface="Lucida Sans Unicode" pitchFamily="34" charset="0"/>
              </a:rPr>
              <a:t>westward extension of Nino is a common error in </a:t>
            </a:r>
            <a:r>
              <a:rPr lang="en-GB" sz="1800" i="1" dirty="0">
                <a:solidFill>
                  <a:schemeClr val="bg1"/>
                </a:solidFill>
                <a:cs typeface="Lucida Sans Unicode" pitchFamily="34" charset="0"/>
              </a:rPr>
              <a:t>many</a:t>
            </a:r>
            <a:r>
              <a:rPr lang="en-GB" sz="1800" dirty="0">
                <a:solidFill>
                  <a:schemeClr val="bg1"/>
                </a:solidFill>
                <a:cs typeface="Lucida Sans Unicode" pitchFamily="34" charset="0"/>
              </a:rPr>
              <a:t> climate </a:t>
            </a:r>
            <a:r>
              <a:rPr lang="en-GB" sz="1800" dirty="0" smtClean="0">
                <a:solidFill>
                  <a:schemeClr val="bg1"/>
                </a:solidFill>
                <a:cs typeface="Lucida Sans Unicode" pitchFamily="34" charset="0"/>
              </a:rPr>
              <a:t>models</a:t>
            </a:r>
          </a:p>
          <a:p>
            <a:pPr lvl="1" defTabSz="449263">
              <a:lnSpc>
                <a:spcPts val="2825"/>
              </a:lnSpc>
              <a:spcBef>
                <a:spcPts val="650"/>
              </a:spcBef>
              <a:buClr>
                <a:srgbClr val="000000"/>
              </a:buClr>
              <a:buSzPct val="100000"/>
              <a:buFont typeface="Arial" pitchFamily="34" charset="0"/>
              <a:buChar cha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800" dirty="0" smtClean="0">
                <a:solidFill>
                  <a:schemeClr val="bg1"/>
                </a:solidFill>
                <a:cs typeface="Lucida Sans Unicode" pitchFamily="34" charset="0"/>
              </a:rPr>
              <a:t> A</a:t>
            </a:r>
            <a:r>
              <a:rPr lang="en-GB" sz="1800" dirty="0" smtClean="0">
                <a:solidFill>
                  <a:schemeClr val="bg1"/>
                </a:solidFill>
                <a:cs typeface="Lucida Sans Unicode" pitchFamily="34" charset="0"/>
              </a:rPr>
              <a:t>ffects </a:t>
            </a:r>
            <a:r>
              <a:rPr lang="en-GB" sz="1800" dirty="0">
                <a:solidFill>
                  <a:schemeClr val="bg1"/>
                </a:solidFill>
                <a:cs typeface="Lucida Sans Unicode" pitchFamily="34" charset="0"/>
              </a:rPr>
              <a:t>remote regions.</a:t>
            </a:r>
          </a:p>
          <a:p>
            <a:pPr defTabSz="449263">
              <a:lnSpc>
                <a:spcPts val="2825"/>
              </a:lnSpc>
              <a:spcBef>
                <a:spcPts val="650"/>
              </a:spcBef>
              <a:buClr>
                <a:srgbClr val="000000"/>
              </a:buClr>
              <a:buSzPct val="100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GB" sz="1800" dirty="0">
              <a:solidFill>
                <a:schemeClr val="bg1"/>
              </a:solidFill>
              <a:cs typeface="Lucida Sans Unicode" pitchFamily="34" charset="0"/>
            </a:endParaRPr>
          </a:p>
          <a:p>
            <a:pPr defTabSz="449263">
              <a:lnSpc>
                <a:spcPts val="2825"/>
              </a:lnSpc>
              <a:spcBef>
                <a:spcPts val="650"/>
              </a:spcBef>
              <a:buClr>
                <a:srgbClr val="000000"/>
              </a:buClr>
              <a:buSzPct val="100000"/>
              <a:buFont typeface="Arial" pitchFamily="34" charset="0"/>
              <a:buChar cha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800" dirty="0" smtClean="0">
                <a:solidFill>
                  <a:schemeClr val="bg1"/>
                </a:solidFill>
                <a:cs typeface="Lucida Sans Unicode" pitchFamily="34" charset="0"/>
              </a:rPr>
              <a:t> High-res model</a:t>
            </a:r>
          </a:p>
          <a:p>
            <a:pPr lvl="1" defTabSz="449263">
              <a:lnSpc>
                <a:spcPts val="2825"/>
              </a:lnSpc>
              <a:spcBef>
                <a:spcPts val="650"/>
              </a:spcBef>
              <a:buClr>
                <a:srgbClr val="000000"/>
              </a:buClr>
              <a:buSzPct val="100000"/>
              <a:buFont typeface="Arial" pitchFamily="34" charset="0"/>
              <a:buChar cha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800" dirty="0" smtClean="0">
                <a:solidFill>
                  <a:schemeClr val="bg1"/>
                </a:solidFill>
                <a:cs typeface="Lucida Sans Unicode" pitchFamily="34" charset="0"/>
              </a:rPr>
              <a:t> Better </a:t>
            </a:r>
            <a:r>
              <a:rPr lang="en-GB" sz="1800" dirty="0">
                <a:solidFill>
                  <a:schemeClr val="bg1"/>
                </a:solidFill>
                <a:cs typeface="Lucida Sans Unicode" pitchFamily="34" charset="0"/>
              </a:rPr>
              <a:t>ENSO </a:t>
            </a:r>
            <a:r>
              <a:rPr lang="en-GB" sz="1800" dirty="0" smtClean="0">
                <a:solidFill>
                  <a:schemeClr val="bg1"/>
                </a:solidFill>
                <a:cs typeface="Lucida Sans Unicode" pitchFamily="34" charset="0"/>
              </a:rPr>
              <a:t>pattern</a:t>
            </a:r>
          </a:p>
          <a:p>
            <a:pPr lvl="1" defTabSz="449263">
              <a:lnSpc>
                <a:spcPts val="2825"/>
              </a:lnSpc>
              <a:spcBef>
                <a:spcPts val="650"/>
              </a:spcBef>
              <a:buClr>
                <a:srgbClr val="000000"/>
              </a:buClr>
              <a:buSzPct val="100000"/>
              <a:buFont typeface="Arial" pitchFamily="34" charset="0"/>
              <a:buChar cha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GB" sz="1800" dirty="0" smtClean="0">
                <a:solidFill>
                  <a:schemeClr val="bg1"/>
                </a:solidFill>
                <a:cs typeface="Lucida Sans Unicode" pitchFamily="34" charset="0"/>
              </a:rPr>
              <a:t> </a:t>
            </a:r>
            <a:r>
              <a:rPr lang="en-GB" sz="1800" dirty="0" smtClean="0">
                <a:solidFill>
                  <a:schemeClr val="bg1"/>
                </a:solidFill>
                <a:cs typeface="Lucida Sans Unicode" pitchFamily="34" charset="0"/>
              </a:rPr>
              <a:t>Better</a:t>
            </a:r>
            <a:r>
              <a:rPr lang="en-GB" sz="1800" dirty="0" smtClean="0">
                <a:solidFill>
                  <a:schemeClr val="bg1"/>
                </a:solidFill>
                <a:cs typeface="Lucida Sans Unicode" pitchFamily="34" charset="0"/>
              </a:rPr>
              <a:t> </a:t>
            </a:r>
            <a:r>
              <a:rPr lang="en-GB" sz="1800" dirty="0" err="1">
                <a:solidFill>
                  <a:schemeClr val="bg1"/>
                </a:solidFill>
                <a:cs typeface="Lucida Sans Unicode" pitchFamily="34" charset="0"/>
              </a:rPr>
              <a:t>teleconnections</a:t>
            </a:r>
            <a:endParaRPr lang="en-GB" sz="1800" dirty="0">
              <a:solidFill>
                <a:schemeClr val="bg1"/>
              </a:solidFill>
              <a:cs typeface="Lucida Sans Unicode" pitchFamily="34" charset="0"/>
            </a:endParaRPr>
          </a:p>
        </p:txBody>
      </p:sp>
      <p:sp>
        <p:nvSpPr>
          <p:cNvPr id="20" name="Text Box 8"/>
          <p:cNvSpPr txBox="1">
            <a:spLocks noChangeArrowheads="1"/>
          </p:cNvSpPr>
          <p:nvPr/>
        </p:nvSpPr>
        <p:spPr bwMode="auto">
          <a:xfrm>
            <a:off x="3779839" y="3213100"/>
            <a:ext cx="1440233" cy="617734"/>
          </a:xfrm>
          <a:prstGeom prst="rect">
            <a:avLst/>
          </a:prstGeom>
          <a:noFill/>
          <a:ln w="9525">
            <a:noFill/>
            <a:round/>
            <a:headEnd/>
            <a:tailEnd/>
          </a:ln>
          <a:effectLst/>
        </p:spPr>
        <p:txBody>
          <a:bodyPr wrap="square" lIns="90000" tIns="46800" rIns="90000" bIns="46800">
            <a:spAutoFit/>
          </a:bodyPr>
          <a:lstStyle/>
          <a:p>
            <a:pPr algn="ctr" defTabSz="449263" eaLnBrk="0" hangingPunct="0">
              <a:lnSpc>
                <a:spcPct val="85000"/>
              </a:lnSpc>
              <a:buClr>
                <a:srgbClr val="0000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a:solidFill>
                  <a:schemeClr val="bg1"/>
                </a:solidFill>
                <a:cs typeface="Lucida Sans Unicode" pitchFamily="34" charset="0"/>
              </a:rPr>
              <a:t>Low resolution</a:t>
            </a:r>
          </a:p>
        </p:txBody>
      </p:sp>
      <p:sp>
        <p:nvSpPr>
          <p:cNvPr id="21" name="Text Box 9"/>
          <p:cNvSpPr txBox="1">
            <a:spLocks noChangeArrowheads="1"/>
          </p:cNvSpPr>
          <p:nvPr/>
        </p:nvSpPr>
        <p:spPr bwMode="auto">
          <a:xfrm>
            <a:off x="3834099" y="5084763"/>
            <a:ext cx="1331713" cy="617734"/>
          </a:xfrm>
          <a:prstGeom prst="rect">
            <a:avLst/>
          </a:prstGeom>
          <a:noFill/>
          <a:ln w="9525">
            <a:noFill/>
            <a:round/>
            <a:headEnd/>
            <a:tailEnd/>
          </a:ln>
          <a:effectLst/>
        </p:spPr>
        <p:txBody>
          <a:bodyPr wrap="square" lIns="90000" tIns="46800" rIns="90000" bIns="46800">
            <a:spAutoFit/>
          </a:bodyPr>
          <a:lstStyle/>
          <a:p>
            <a:pPr algn="ctr" defTabSz="449263" eaLnBrk="0" hangingPunct="0">
              <a:lnSpc>
                <a:spcPct val="85000"/>
              </a:lnSpc>
              <a:buClr>
                <a:srgbClr val="000000"/>
              </a:buClr>
              <a:buSzPct val="100000"/>
              <a:buFont typeface="Times New Roman" pitchFamily="18" charset="0"/>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a:solidFill>
                  <a:schemeClr val="bg1"/>
                </a:solidFill>
                <a:cs typeface="Lucida Sans Unicode" pitchFamily="34" charset="0"/>
              </a:rPr>
              <a:t>High resolution</a:t>
            </a:r>
          </a:p>
        </p:txBody>
      </p:sp>
    </p:spTree>
  </p:cSld>
  <p:clrMapOvr>
    <a:masterClrMapping/>
  </p:clrMapOvr>
  <p:transition spd="med">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HadGEM3</a:t>
            </a:r>
            <a:endParaRPr lang="en-GB" dirty="0"/>
          </a:p>
        </p:txBody>
      </p:sp>
      <p:sp>
        <p:nvSpPr>
          <p:cNvPr id="3" name="Subtitle 2"/>
          <p:cNvSpPr>
            <a:spLocks noGrp="1"/>
          </p:cNvSpPr>
          <p:nvPr>
            <p:ph type="subTitle" idx="1"/>
          </p:nvPr>
        </p:nvSpPr>
        <p:spPr/>
        <p:txBody>
          <a:bodyPr/>
          <a:lstStyle/>
          <a:p>
            <a:r>
              <a:rPr lang="en-GB" dirty="0" smtClean="0"/>
              <a:t>The current climate modelling system</a:t>
            </a:r>
            <a:endParaRPr lang="en-GB" dirty="0"/>
          </a:p>
        </p:txBody>
      </p:sp>
      <p:sp>
        <p:nvSpPr>
          <p:cNvPr id="7" name="Rectangle 3"/>
          <p:cNvSpPr txBox="1">
            <a:spLocks noChangeArrowheads="1"/>
          </p:cNvSpPr>
          <p:nvPr/>
        </p:nvSpPr>
        <p:spPr>
          <a:xfrm>
            <a:off x="251520" y="2564904"/>
            <a:ext cx="8640960" cy="2592288"/>
          </a:xfrm>
          <a:prstGeom prst="rect">
            <a:avLst/>
          </a:prstGeom>
          <a:solidFill>
            <a:schemeClr val="accent4">
              <a:lumMod val="20000"/>
              <a:lumOff val="80000"/>
            </a:schemeClr>
          </a:solidFill>
          <a:ln w="34925">
            <a:solidFill>
              <a:schemeClr val="accent3"/>
            </a:solidFill>
          </a:ln>
        </p:spPr>
        <p:txBody>
          <a:bodyPr/>
          <a:lstStyle/>
          <a:p>
            <a:pPr marL="0" marR="0" lvl="0" indent="0" algn="l" defTabSz="914400" rtl="0" eaLnBrk="1" fontAlgn="base" latinLnBrk="0" hangingPunct="1">
              <a:lnSpc>
                <a:spcPct val="150000"/>
              </a:lnSpc>
              <a:spcBef>
                <a:spcPct val="35000"/>
              </a:spcBef>
              <a:spcAft>
                <a:spcPct val="35000"/>
              </a:spcAft>
              <a:buClrTx/>
              <a:buSzTx/>
              <a:buFont typeface="Arial" pitchFamily="34" charset="0"/>
              <a:buChar char="•"/>
              <a:tabLst/>
              <a:defRPr/>
            </a:pPr>
            <a:r>
              <a:rPr kumimoji="0" lang="en-GB" sz="1800" b="0" i="0" u="none" strike="noStrike" kern="0" cap="none" spc="0" normalizeH="0" baseline="0" noProof="0" dirty="0" smtClean="0">
                <a:ln>
                  <a:noFill/>
                </a:ln>
                <a:solidFill>
                  <a:schemeClr val="bg1"/>
                </a:solidFill>
                <a:effectLst/>
                <a:uLnTx/>
                <a:uFillTx/>
                <a:latin typeface="Arial"/>
                <a:ea typeface="ＭＳ Ｐゴシック" charset="0"/>
                <a:cs typeface="Arial"/>
              </a:rPr>
              <a:t> HadGEM3 has been under development for about 8 years</a:t>
            </a:r>
          </a:p>
          <a:p>
            <a:pPr lvl="0">
              <a:lnSpc>
                <a:spcPct val="100000"/>
              </a:lnSpc>
              <a:spcBef>
                <a:spcPct val="35000"/>
              </a:spcBef>
              <a:spcAft>
                <a:spcPct val="35000"/>
              </a:spcAft>
              <a:buFont typeface="Arial" pitchFamily="34" charset="0"/>
              <a:buChar char="•"/>
              <a:defRPr/>
            </a:pPr>
            <a:r>
              <a:rPr kumimoji="0" lang="en-GB" sz="1800" b="0" i="0" u="none" strike="noStrike" kern="0" cap="none" spc="0" normalizeH="0" baseline="0" noProof="0" dirty="0" smtClean="0">
                <a:ln>
                  <a:noFill/>
                </a:ln>
                <a:solidFill>
                  <a:schemeClr val="bg1"/>
                </a:solidFill>
                <a:effectLst/>
                <a:uLnTx/>
                <a:uFillTx/>
                <a:latin typeface="Arial"/>
                <a:ea typeface="ＭＳ Ｐゴシック" charset="0"/>
                <a:cs typeface="Arial"/>
              </a:rPr>
              <a:t> Two years ago</a:t>
            </a:r>
            <a:r>
              <a:rPr lang="en-GB" sz="1800" kern="0" dirty="0" smtClean="0">
                <a:solidFill>
                  <a:schemeClr val="bg1"/>
                </a:solidFill>
                <a:latin typeface="Arial"/>
                <a:cs typeface="Arial"/>
              </a:rPr>
              <a:t>, HadGEM3-GC2 was released </a:t>
            </a:r>
            <a:r>
              <a:rPr kumimoji="0" lang="en-GB" sz="1800" b="0" i="0" u="none" strike="noStrike" kern="0" cap="none" spc="0" normalizeH="0" baseline="0" noProof="0" dirty="0" smtClean="0">
                <a:ln>
                  <a:noFill/>
                </a:ln>
                <a:solidFill>
                  <a:schemeClr val="bg1"/>
                </a:solidFill>
                <a:effectLst/>
                <a:uLnTx/>
                <a:uFillTx/>
                <a:latin typeface="Arial"/>
                <a:ea typeface="ＭＳ Ｐゴシック" charset="0"/>
                <a:cs typeface="Arial"/>
              </a:rPr>
              <a:t>and it used in a series of climate change experiments</a:t>
            </a:r>
          </a:p>
          <a:p>
            <a:pPr marL="0" marR="0" lvl="0" indent="0" algn="l" defTabSz="914400" rtl="0" eaLnBrk="1" fontAlgn="base" latinLnBrk="0" hangingPunct="1">
              <a:lnSpc>
                <a:spcPct val="100000"/>
              </a:lnSpc>
              <a:spcBef>
                <a:spcPct val="35000"/>
              </a:spcBef>
              <a:spcAft>
                <a:spcPct val="35000"/>
              </a:spcAft>
              <a:buClrTx/>
              <a:buSzTx/>
              <a:buFont typeface="Arial" pitchFamily="34" charset="0"/>
              <a:buChar char="•"/>
              <a:tabLst/>
              <a:defRPr/>
            </a:pPr>
            <a:r>
              <a:rPr kumimoji="0" lang="en-GB" sz="1800" b="0" i="0" u="none" strike="noStrike" kern="0" cap="none" spc="0" normalizeH="0" baseline="0" noProof="0" dirty="0" smtClean="0">
                <a:ln>
                  <a:noFill/>
                </a:ln>
                <a:solidFill>
                  <a:schemeClr val="bg1"/>
                </a:solidFill>
                <a:effectLst/>
                <a:uLnTx/>
                <a:uFillTx/>
                <a:latin typeface="Arial"/>
                <a:ea typeface="ＭＳ Ｐゴシック" charset="0"/>
                <a:cs typeface="Arial"/>
              </a:rPr>
              <a:t> HadGEM3-GC3 released in January 2016.</a:t>
            </a:r>
            <a:endParaRPr lang="en-GB" sz="1800" kern="0" dirty="0" smtClean="0">
              <a:solidFill>
                <a:schemeClr val="bg1"/>
              </a:solidFill>
              <a:latin typeface="Arial"/>
              <a:cs typeface="Arial"/>
            </a:endParaRPr>
          </a:p>
          <a:p>
            <a:pPr lvl="1">
              <a:lnSpc>
                <a:spcPct val="100000"/>
              </a:lnSpc>
              <a:spcBef>
                <a:spcPct val="35000"/>
              </a:spcBef>
              <a:spcAft>
                <a:spcPct val="35000"/>
              </a:spcAft>
            </a:pPr>
            <a:r>
              <a:rPr kumimoji="0" lang="en-GB" sz="1600" b="0" i="0" u="none" strike="noStrike" kern="0" cap="none" spc="0" normalizeH="0" baseline="0" noProof="0" dirty="0" smtClean="0">
                <a:ln>
                  <a:noFill/>
                </a:ln>
                <a:solidFill>
                  <a:schemeClr val="bg1"/>
                </a:solidFill>
                <a:effectLst/>
                <a:uLnTx/>
                <a:uFillTx/>
                <a:latin typeface="Arial"/>
                <a:ea typeface="ＭＳ Ｐゴシック" charset="0"/>
                <a:cs typeface="Arial"/>
              </a:rPr>
              <a:t>This will be converted to an Earth System model (+ carbon cycle and chemistry scheme) UKESM1 which will be used in CMIP6</a:t>
            </a:r>
          </a:p>
        </p:txBody>
      </p:sp>
    </p:spTree>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HadGEM3-GC3</a:t>
            </a:r>
            <a:endParaRPr lang="en-GB" dirty="0"/>
          </a:p>
        </p:txBody>
      </p:sp>
      <p:pic>
        <p:nvPicPr>
          <p:cNvPr id="5" name="Picture 3" descr="convective_tower"/>
          <p:cNvPicPr>
            <a:picLocks noChangeAspect="1" noChangeArrowheads="1"/>
          </p:cNvPicPr>
          <p:nvPr/>
        </p:nvPicPr>
        <p:blipFill>
          <a:blip r:embed="rId2" cstate="print"/>
          <a:srcRect/>
          <a:stretch>
            <a:fillRect/>
          </a:stretch>
        </p:blipFill>
        <p:spPr bwMode="auto">
          <a:xfrm>
            <a:off x="1043608" y="2276872"/>
            <a:ext cx="2107964" cy="1584176"/>
          </a:xfrm>
          <a:prstGeom prst="rect">
            <a:avLst/>
          </a:prstGeom>
          <a:noFill/>
          <a:ln w="9525">
            <a:noFill/>
            <a:miter lim="800000"/>
            <a:headEnd/>
            <a:tailEnd/>
          </a:ln>
        </p:spPr>
      </p:pic>
      <p:pic>
        <p:nvPicPr>
          <p:cNvPr id="7" name="Picture 5" descr="sea_ice"/>
          <p:cNvPicPr>
            <a:picLocks noChangeAspect="1" noChangeArrowheads="1"/>
          </p:cNvPicPr>
          <p:nvPr/>
        </p:nvPicPr>
        <p:blipFill>
          <a:blip r:embed="rId3" cstate="print"/>
          <a:srcRect/>
          <a:stretch>
            <a:fillRect/>
          </a:stretch>
        </p:blipFill>
        <p:spPr bwMode="auto">
          <a:xfrm>
            <a:off x="6588125" y="4437112"/>
            <a:ext cx="1944688" cy="1390650"/>
          </a:xfrm>
          <a:prstGeom prst="rect">
            <a:avLst/>
          </a:prstGeom>
          <a:noFill/>
          <a:ln w="9525">
            <a:noFill/>
            <a:miter lim="800000"/>
            <a:headEnd/>
            <a:tailEnd/>
          </a:ln>
        </p:spPr>
      </p:pic>
      <p:sp>
        <p:nvSpPr>
          <p:cNvPr id="8" name="Text Box 6"/>
          <p:cNvSpPr txBox="1">
            <a:spLocks noChangeArrowheads="1"/>
          </p:cNvSpPr>
          <p:nvPr/>
        </p:nvSpPr>
        <p:spPr bwMode="auto">
          <a:xfrm>
            <a:off x="683568" y="1916832"/>
            <a:ext cx="2900363" cy="327782"/>
          </a:xfrm>
          <a:prstGeom prst="rect">
            <a:avLst/>
          </a:prstGeom>
          <a:noFill/>
          <a:ln w="25400" algn="ctr">
            <a:noFill/>
            <a:miter lim="800000"/>
            <a:headEnd/>
            <a:tailEnd type="none" w="lg" len="lg"/>
          </a:ln>
        </p:spPr>
        <p:txBody>
          <a:bodyPr>
            <a:spAutoFit/>
          </a:bodyPr>
          <a:lstStyle/>
          <a:p>
            <a:pPr algn="ctr"/>
            <a:r>
              <a:rPr lang="en-GB" sz="1800" b="1" dirty="0">
                <a:solidFill>
                  <a:schemeClr val="bg1"/>
                </a:solidFill>
              </a:rPr>
              <a:t>UM </a:t>
            </a:r>
            <a:r>
              <a:rPr lang="en-GB" sz="1800" b="1" dirty="0" smtClean="0">
                <a:solidFill>
                  <a:schemeClr val="bg1"/>
                </a:solidFill>
              </a:rPr>
              <a:t>atmosphere GA7.0</a:t>
            </a:r>
            <a:endParaRPr lang="en-GB" sz="1800" dirty="0">
              <a:solidFill>
                <a:schemeClr val="bg1"/>
              </a:solidFill>
            </a:endParaRPr>
          </a:p>
        </p:txBody>
      </p:sp>
      <p:sp>
        <p:nvSpPr>
          <p:cNvPr id="9" name="Text Box 7"/>
          <p:cNvSpPr txBox="1">
            <a:spLocks noChangeArrowheads="1"/>
          </p:cNvSpPr>
          <p:nvPr/>
        </p:nvSpPr>
        <p:spPr bwMode="auto">
          <a:xfrm>
            <a:off x="5796136" y="5871146"/>
            <a:ext cx="3347864" cy="798680"/>
          </a:xfrm>
          <a:prstGeom prst="rect">
            <a:avLst/>
          </a:prstGeom>
          <a:noFill/>
          <a:ln w="25400" algn="ctr">
            <a:noFill/>
            <a:miter lim="800000"/>
            <a:headEnd/>
            <a:tailEnd type="none" w="lg" len="lg"/>
          </a:ln>
        </p:spPr>
        <p:txBody>
          <a:bodyPr wrap="square">
            <a:spAutoFit/>
          </a:bodyPr>
          <a:lstStyle/>
          <a:p>
            <a:pPr algn="ctr"/>
            <a:r>
              <a:rPr lang="en-GB" sz="1800" b="1" dirty="0">
                <a:solidFill>
                  <a:schemeClr val="bg1"/>
                </a:solidFill>
              </a:rPr>
              <a:t>CICE sea ice </a:t>
            </a:r>
            <a:r>
              <a:rPr lang="en-GB" sz="1800" b="1" dirty="0" smtClean="0">
                <a:solidFill>
                  <a:schemeClr val="bg1"/>
                </a:solidFill>
              </a:rPr>
              <a:t>GSI8.0</a:t>
            </a:r>
            <a:r>
              <a:rPr lang="en-GB" sz="1800" dirty="0" smtClean="0">
                <a:solidFill>
                  <a:schemeClr val="bg1"/>
                </a:solidFill>
              </a:rPr>
              <a:t> </a:t>
            </a:r>
          </a:p>
          <a:p>
            <a:pPr algn="ctr"/>
            <a:r>
              <a:rPr lang="en-GB" sz="1800" dirty="0" smtClean="0">
                <a:solidFill>
                  <a:schemeClr val="bg1"/>
                </a:solidFill>
              </a:rPr>
              <a:t>made </a:t>
            </a:r>
            <a:r>
              <a:rPr lang="en-GB" sz="1800" dirty="0">
                <a:solidFill>
                  <a:schemeClr val="bg1"/>
                </a:solidFill>
              </a:rPr>
              <a:t>by </a:t>
            </a:r>
            <a:r>
              <a:rPr lang="es-ES" sz="1800" dirty="0">
                <a:solidFill>
                  <a:schemeClr val="bg1"/>
                </a:solidFill>
              </a:rPr>
              <a:t>Los </a:t>
            </a:r>
            <a:r>
              <a:rPr lang="es-ES" sz="1800" dirty="0" err="1">
                <a:solidFill>
                  <a:schemeClr val="bg1"/>
                </a:solidFill>
              </a:rPr>
              <a:t>Alamos</a:t>
            </a:r>
            <a:r>
              <a:rPr lang="en-GB" sz="1800" dirty="0">
                <a:solidFill>
                  <a:schemeClr val="bg1"/>
                </a:solidFill>
              </a:rPr>
              <a:t> </a:t>
            </a:r>
            <a:r>
              <a:rPr lang="es-ES" sz="1800" dirty="0" err="1">
                <a:solidFill>
                  <a:schemeClr val="bg1"/>
                </a:solidFill>
              </a:rPr>
              <a:t>National</a:t>
            </a:r>
            <a:r>
              <a:rPr lang="es-ES" sz="1800" dirty="0">
                <a:solidFill>
                  <a:schemeClr val="bg1"/>
                </a:solidFill>
              </a:rPr>
              <a:t> </a:t>
            </a:r>
            <a:r>
              <a:rPr lang="es-ES" sz="1800" dirty="0" err="1">
                <a:solidFill>
                  <a:schemeClr val="bg1"/>
                </a:solidFill>
              </a:rPr>
              <a:t>Laboratory</a:t>
            </a:r>
            <a:r>
              <a:rPr lang="es-ES" sz="1800" dirty="0">
                <a:solidFill>
                  <a:schemeClr val="bg1"/>
                </a:solidFill>
              </a:rPr>
              <a:t> (USA</a:t>
            </a:r>
            <a:r>
              <a:rPr lang="es-ES" sz="1800" dirty="0" smtClean="0">
                <a:solidFill>
                  <a:schemeClr val="bg1"/>
                </a:solidFill>
              </a:rPr>
              <a:t>)</a:t>
            </a:r>
            <a:endParaRPr lang="en-GB" sz="1800" dirty="0">
              <a:solidFill>
                <a:schemeClr val="bg1"/>
              </a:solidFill>
            </a:endParaRPr>
          </a:p>
        </p:txBody>
      </p:sp>
      <p:grpSp>
        <p:nvGrpSpPr>
          <p:cNvPr id="19" name="Group 18"/>
          <p:cNvGrpSpPr/>
          <p:nvPr/>
        </p:nvGrpSpPr>
        <p:grpSpPr>
          <a:xfrm>
            <a:off x="106958" y="4365104"/>
            <a:ext cx="4684036" cy="2172170"/>
            <a:chOff x="106958" y="4365104"/>
            <a:chExt cx="4684036" cy="2172170"/>
          </a:xfrm>
        </p:grpSpPr>
        <p:pic>
          <p:nvPicPr>
            <p:cNvPr id="6" name="Picture 4" descr="ORCA1_globe_anis"/>
            <p:cNvPicPr>
              <a:picLocks noChangeAspect="1" noChangeArrowheads="1"/>
            </p:cNvPicPr>
            <p:nvPr/>
          </p:nvPicPr>
          <p:blipFill>
            <a:blip r:embed="rId4" cstate="print"/>
            <a:srcRect/>
            <a:stretch>
              <a:fillRect/>
            </a:stretch>
          </p:blipFill>
          <p:spPr bwMode="auto">
            <a:xfrm>
              <a:off x="2195736" y="4437111"/>
              <a:ext cx="2595258" cy="2100163"/>
            </a:xfrm>
            <a:prstGeom prst="rect">
              <a:avLst/>
            </a:prstGeom>
            <a:noFill/>
            <a:ln w="9525">
              <a:noFill/>
              <a:miter lim="800000"/>
              <a:headEnd/>
              <a:tailEnd/>
            </a:ln>
          </p:spPr>
        </p:pic>
        <p:sp>
          <p:nvSpPr>
            <p:cNvPr id="10" name="Text Box 8"/>
            <p:cNvSpPr txBox="1">
              <a:spLocks noChangeArrowheads="1"/>
            </p:cNvSpPr>
            <p:nvPr/>
          </p:nvSpPr>
          <p:spPr bwMode="auto">
            <a:xfrm>
              <a:off x="106958" y="4365104"/>
              <a:ext cx="2736850" cy="2002087"/>
            </a:xfrm>
            <a:prstGeom prst="rect">
              <a:avLst/>
            </a:prstGeom>
            <a:noFill/>
            <a:ln w="25400" algn="ctr">
              <a:noFill/>
              <a:miter lim="800000"/>
              <a:headEnd/>
              <a:tailEnd type="none" w="lg" len="lg"/>
            </a:ln>
          </p:spPr>
          <p:txBody>
            <a:bodyPr>
              <a:spAutoFit/>
            </a:bodyPr>
            <a:lstStyle/>
            <a:p>
              <a:r>
                <a:rPr lang="en-GB" sz="1800" b="1" dirty="0">
                  <a:solidFill>
                    <a:schemeClr val="bg1"/>
                  </a:solidFill>
                </a:rPr>
                <a:t>NEMO ocean model (GO6.0) </a:t>
              </a:r>
              <a:r>
                <a:rPr lang="en-GB" sz="1800" dirty="0">
                  <a:solidFill>
                    <a:schemeClr val="bg1"/>
                  </a:solidFill>
                </a:rPr>
                <a:t>made </a:t>
              </a:r>
              <a:r>
                <a:rPr lang="en-US" sz="1800" dirty="0">
                  <a:solidFill>
                    <a:schemeClr val="bg1"/>
                  </a:solidFill>
                </a:rPr>
                <a:t>by a collaboration involving</a:t>
              </a:r>
              <a:r>
                <a:rPr lang="en-US" sz="1800" dirty="0" smtClean="0">
                  <a:solidFill>
                    <a:schemeClr val="bg1"/>
                  </a:solidFill>
                </a:rPr>
                <a:t>:</a:t>
              </a:r>
            </a:p>
            <a:p>
              <a:endParaRPr lang="en-US" sz="800" dirty="0">
                <a:solidFill>
                  <a:schemeClr val="bg1"/>
                </a:solidFill>
              </a:endParaRPr>
            </a:p>
            <a:p>
              <a:pPr>
                <a:buFont typeface="Arial" charset="0"/>
                <a:buChar char="•"/>
              </a:pPr>
              <a:r>
                <a:rPr lang="en-GB" sz="1400" dirty="0">
                  <a:solidFill>
                    <a:schemeClr val="bg1"/>
                  </a:solidFill>
                </a:rPr>
                <a:t> CNRS/IPSL (France)</a:t>
              </a:r>
            </a:p>
            <a:p>
              <a:pPr>
                <a:buFont typeface="Arial" charset="0"/>
                <a:buChar char="•"/>
              </a:pPr>
              <a:r>
                <a:rPr lang="en-GB" sz="1400" dirty="0">
                  <a:solidFill>
                    <a:schemeClr val="bg1"/>
                  </a:solidFill>
                </a:rPr>
                <a:t> Mercator Ocean (France)</a:t>
              </a:r>
            </a:p>
            <a:p>
              <a:pPr>
                <a:buFont typeface="Arial" charset="0"/>
                <a:buChar char="•"/>
              </a:pPr>
              <a:r>
                <a:rPr lang="en-GB" sz="1400" dirty="0">
                  <a:solidFill>
                    <a:schemeClr val="bg1"/>
                  </a:solidFill>
                </a:rPr>
                <a:t> NERC/NOCS (UK)</a:t>
              </a:r>
            </a:p>
            <a:p>
              <a:pPr>
                <a:buFont typeface="Arial" charset="0"/>
                <a:buChar char="•"/>
              </a:pPr>
              <a:r>
                <a:rPr lang="en-GB" sz="1400" dirty="0">
                  <a:solidFill>
                    <a:schemeClr val="bg1"/>
                  </a:solidFill>
                </a:rPr>
                <a:t> Met Office (UK)</a:t>
              </a:r>
            </a:p>
            <a:p>
              <a:pPr>
                <a:buFont typeface="Arial" charset="0"/>
                <a:buChar char="•"/>
              </a:pPr>
              <a:r>
                <a:rPr lang="en-GB" sz="1400" dirty="0">
                  <a:solidFill>
                    <a:schemeClr val="bg1"/>
                  </a:solidFill>
                </a:rPr>
                <a:t> CMCC (Italy)</a:t>
              </a:r>
            </a:p>
            <a:p>
              <a:pPr>
                <a:buFont typeface="Arial" charset="0"/>
                <a:buChar char="•"/>
              </a:pPr>
              <a:r>
                <a:rPr lang="en-GB" sz="1400" dirty="0">
                  <a:solidFill>
                    <a:schemeClr val="bg1"/>
                  </a:solidFill>
                </a:rPr>
                <a:t> INGV (Italy</a:t>
              </a:r>
              <a:r>
                <a:rPr lang="en-GB" sz="1400" dirty="0" smtClean="0">
                  <a:solidFill>
                    <a:schemeClr val="bg1"/>
                  </a:solidFill>
                </a:rPr>
                <a:t>)</a:t>
              </a:r>
              <a:endParaRPr lang="en-GB" sz="1400" dirty="0">
                <a:solidFill>
                  <a:schemeClr val="bg1"/>
                </a:solidFill>
              </a:endParaRPr>
            </a:p>
          </p:txBody>
        </p:sp>
      </p:grpSp>
      <p:sp>
        <p:nvSpPr>
          <p:cNvPr id="14" name="Text Box 12"/>
          <p:cNvSpPr txBox="1">
            <a:spLocks noChangeArrowheads="1"/>
          </p:cNvSpPr>
          <p:nvPr/>
        </p:nvSpPr>
        <p:spPr bwMode="auto">
          <a:xfrm>
            <a:off x="3419971" y="3429000"/>
            <a:ext cx="1728093" cy="477310"/>
          </a:xfrm>
          <a:prstGeom prst="rect">
            <a:avLst/>
          </a:prstGeom>
          <a:noFill/>
          <a:ln w="9525" algn="ctr">
            <a:noFill/>
            <a:miter lim="800000"/>
            <a:headEnd/>
            <a:tailEnd/>
          </a:ln>
        </p:spPr>
        <p:txBody>
          <a:bodyPr wrap="square">
            <a:spAutoFit/>
          </a:bodyPr>
          <a:lstStyle/>
          <a:p>
            <a:pPr algn="ctr">
              <a:lnSpc>
                <a:spcPct val="40000"/>
              </a:lnSpc>
              <a:spcBef>
                <a:spcPct val="50000"/>
              </a:spcBef>
            </a:pPr>
            <a:r>
              <a:rPr lang="en-GB" sz="1800" b="1" dirty="0">
                <a:solidFill>
                  <a:schemeClr val="accent3"/>
                </a:solidFill>
              </a:rPr>
              <a:t>OASIS3-MCT</a:t>
            </a:r>
          </a:p>
          <a:p>
            <a:pPr algn="ctr">
              <a:lnSpc>
                <a:spcPct val="40000"/>
              </a:lnSpc>
              <a:spcBef>
                <a:spcPct val="50000"/>
              </a:spcBef>
            </a:pPr>
            <a:r>
              <a:rPr lang="en-GB" sz="1800" b="1" dirty="0">
                <a:solidFill>
                  <a:schemeClr val="accent3"/>
                </a:solidFill>
              </a:rPr>
              <a:t>coupler</a:t>
            </a:r>
          </a:p>
        </p:txBody>
      </p:sp>
      <p:pic>
        <p:nvPicPr>
          <p:cNvPr id="15" name="Picture 13" descr="home_landsurface"/>
          <p:cNvPicPr>
            <a:picLocks noChangeAspect="1" noChangeArrowheads="1"/>
          </p:cNvPicPr>
          <p:nvPr/>
        </p:nvPicPr>
        <p:blipFill>
          <a:blip r:embed="rId5" cstate="print"/>
          <a:srcRect/>
          <a:stretch>
            <a:fillRect/>
          </a:stretch>
        </p:blipFill>
        <p:spPr bwMode="auto">
          <a:xfrm>
            <a:off x="6264696" y="2276872"/>
            <a:ext cx="2267744" cy="1382074"/>
          </a:xfrm>
          <a:prstGeom prst="rect">
            <a:avLst/>
          </a:prstGeom>
          <a:noFill/>
          <a:ln w="9525">
            <a:noFill/>
            <a:miter lim="800000"/>
            <a:headEnd/>
            <a:tailEnd/>
          </a:ln>
        </p:spPr>
      </p:pic>
      <p:sp>
        <p:nvSpPr>
          <p:cNvPr id="16" name="Text Box 14"/>
          <p:cNvSpPr txBox="1">
            <a:spLocks noChangeArrowheads="1"/>
          </p:cNvSpPr>
          <p:nvPr/>
        </p:nvSpPr>
        <p:spPr bwMode="auto">
          <a:xfrm>
            <a:off x="5760640" y="1700808"/>
            <a:ext cx="3131840" cy="563231"/>
          </a:xfrm>
          <a:prstGeom prst="rect">
            <a:avLst/>
          </a:prstGeom>
          <a:noFill/>
          <a:ln w="25400" algn="ctr">
            <a:noFill/>
            <a:miter lim="800000"/>
            <a:headEnd/>
            <a:tailEnd type="none" w="lg" len="lg"/>
          </a:ln>
        </p:spPr>
        <p:txBody>
          <a:bodyPr wrap="square">
            <a:spAutoFit/>
          </a:bodyPr>
          <a:lstStyle/>
          <a:p>
            <a:pPr algn="ctr"/>
            <a:r>
              <a:rPr lang="en-GB" sz="1800" b="1" dirty="0">
                <a:solidFill>
                  <a:schemeClr val="bg1"/>
                </a:solidFill>
              </a:rPr>
              <a:t>JULES land </a:t>
            </a:r>
            <a:r>
              <a:rPr lang="en-GB" sz="1800" b="1" dirty="0" smtClean="0">
                <a:solidFill>
                  <a:schemeClr val="bg1"/>
                </a:solidFill>
              </a:rPr>
              <a:t>surface GL7.0</a:t>
            </a:r>
            <a:endParaRPr lang="en-GB" sz="1800" b="1" dirty="0">
              <a:solidFill>
                <a:schemeClr val="bg1"/>
              </a:solidFill>
            </a:endParaRPr>
          </a:p>
          <a:p>
            <a:pPr algn="ctr"/>
            <a:r>
              <a:rPr lang="en-GB" sz="1800" dirty="0">
                <a:solidFill>
                  <a:schemeClr val="bg1"/>
                </a:solidFill>
              </a:rPr>
              <a:t>(in collaboration with UK </a:t>
            </a:r>
            <a:r>
              <a:rPr lang="en-GB" sz="1800" dirty="0" smtClean="0">
                <a:solidFill>
                  <a:schemeClr val="bg1"/>
                </a:solidFill>
              </a:rPr>
              <a:t>ac)</a:t>
            </a:r>
            <a:endParaRPr lang="en-GB" sz="1800" dirty="0">
              <a:solidFill>
                <a:schemeClr val="bg1"/>
              </a:solidFill>
            </a:endParaRPr>
          </a:p>
        </p:txBody>
      </p:sp>
      <p:sp>
        <p:nvSpPr>
          <p:cNvPr id="17" name="Text Box 15"/>
          <p:cNvSpPr txBox="1">
            <a:spLocks noChangeArrowheads="1"/>
          </p:cNvSpPr>
          <p:nvPr/>
        </p:nvSpPr>
        <p:spPr bwMode="auto">
          <a:xfrm>
            <a:off x="3635424" y="2043634"/>
            <a:ext cx="1944688" cy="477310"/>
          </a:xfrm>
          <a:prstGeom prst="rect">
            <a:avLst/>
          </a:prstGeom>
          <a:noFill/>
          <a:ln w="9525" algn="ctr">
            <a:noFill/>
            <a:miter lim="800000"/>
            <a:headEnd/>
            <a:tailEnd/>
          </a:ln>
        </p:spPr>
        <p:txBody>
          <a:bodyPr>
            <a:spAutoFit/>
          </a:bodyPr>
          <a:lstStyle/>
          <a:p>
            <a:pPr algn="ctr">
              <a:lnSpc>
                <a:spcPct val="40000"/>
              </a:lnSpc>
              <a:spcBef>
                <a:spcPct val="50000"/>
              </a:spcBef>
            </a:pPr>
            <a:r>
              <a:rPr lang="en-GB" sz="1800" b="1" dirty="0">
                <a:solidFill>
                  <a:schemeClr val="accent3"/>
                </a:solidFill>
              </a:rPr>
              <a:t>Internal </a:t>
            </a:r>
          </a:p>
          <a:p>
            <a:pPr algn="ctr">
              <a:lnSpc>
                <a:spcPct val="40000"/>
              </a:lnSpc>
              <a:spcBef>
                <a:spcPct val="50000"/>
              </a:spcBef>
            </a:pPr>
            <a:r>
              <a:rPr lang="en-GB" sz="1800" b="1" dirty="0">
                <a:solidFill>
                  <a:schemeClr val="accent3"/>
                </a:solidFill>
              </a:rPr>
              <a:t>communication</a:t>
            </a:r>
          </a:p>
        </p:txBody>
      </p:sp>
      <p:sp>
        <p:nvSpPr>
          <p:cNvPr id="18" name="Text Box 16"/>
          <p:cNvSpPr txBox="1">
            <a:spLocks noChangeArrowheads="1"/>
          </p:cNvSpPr>
          <p:nvPr/>
        </p:nvSpPr>
        <p:spPr bwMode="auto">
          <a:xfrm>
            <a:off x="4427984" y="5373216"/>
            <a:ext cx="1944687" cy="477310"/>
          </a:xfrm>
          <a:prstGeom prst="rect">
            <a:avLst/>
          </a:prstGeom>
          <a:noFill/>
          <a:ln w="9525" algn="ctr">
            <a:noFill/>
            <a:miter lim="800000"/>
            <a:headEnd/>
            <a:tailEnd/>
          </a:ln>
        </p:spPr>
        <p:txBody>
          <a:bodyPr wrap="square">
            <a:spAutoFit/>
          </a:bodyPr>
          <a:lstStyle/>
          <a:p>
            <a:pPr algn="ctr">
              <a:lnSpc>
                <a:spcPct val="40000"/>
              </a:lnSpc>
              <a:spcBef>
                <a:spcPct val="50000"/>
              </a:spcBef>
            </a:pPr>
            <a:r>
              <a:rPr lang="en-GB" sz="1800" dirty="0" smtClean="0">
                <a:solidFill>
                  <a:schemeClr val="accent3"/>
                </a:solidFill>
              </a:rPr>
              <a:t>Internal </a:t>
            </a:r>
          </a:p>
          <a:p>
            <a:pPr algn="ctr">
              <a:lnSpc>
                <a:spcPct val="40000"/>
              </a:lnSpc>
              <a:spcBef>
                <a:spcPct val="50000"/>
              </a:spcBef>
            </a:pPr>
            <a:r>
              <a:rPr lang="en-GB" sz="1800" dirty="0" smtClean="0">
                <a:solidFill>
                  <a:schemeClr val="accent3"/>
                </a:solidFill>
              </a:rPr>
              <a:t>communication</a:t>
            </a:r>
          </a:p>
        </p:txBody>
      </p:sp>
      <p:cxnSp>
        <p:nvCxnSpPr>
          <p:cNvPr id="21" name="Straight Arrow Connector 20"/>
          <p:cNvCxnSpPr/>
          <p:nvPr/>
        </p:nvCxnSpPr>
        <p:spPr bwMode="auto">
          <a:xfrm>
            <a:off x="3347864" y="2564904"/>
            <a:ext cx="2664296" cy="0"/>
          </a:xfrm>
          <a:prstGeom prst="straightConnector1">
            <a:avLst/>
          </a:prstGeom>
          <a:noFill/>
          <a:ln w="34925" cap="flat" cmpd="sng" algn="ctr">
            <a:solidFill>
              <a:schemeClr val="accent4"/>
            </a:solidFill>
            <a:prstDash val="solid"/>
            <a:round/>
            <a:headEnd type="arrow"/>
            <a:tailEnd type="arrow"/>
          </a:ln>
          <a:effectLst/>
        </p:spPr>
      </p:cxnSp>
      <p:cxnSp>
        <p:nvCxnSpPr>
          <p:cNvPr id="23" name="Straight Arrow Connector 22"/>
          <p:cNvCxnSpPr/>
          <p:nvPr/>
        </p:nvCxnSpPr>
        <p:spPr bwMode="auto">
          <a:xfrm>
            <a:off x="5148064" y="2636912"/>
            <a:ext cx="0" cy="2448272"/>
          </a:xfrm>
          <a:prstGeom prst="straightConnector1">
            <a:avLst/>
          </a:prstGeom>
          <a:noFill/>
          <a:ln w="34925" cap="flat" cmpd="sng" algn="ctr">
            <a:solidFill>
              <a:schemeClr val="accent4"/>
            </a:solidFill>
            <a:prstDash val="solid"/>
            <a:round/>
            <a:headEnd type="arrow"/>
            <a:tailEnd type="arrow"/>
          </a:ln>
          <a:effectLst/>
        </p:spPr>
      </p:cxnSp>
      <p:cxnSp>
        <p:nvCxnSpPr>
          <p:cNvPr id="26" name="Straight Arrow Connector 25"/>
          <p:cNvCxnSpPr/>
          <p:nvPr/>
        </p:nvCxnSpPr>
        <p:spPr bwMode="auto">
          <a:xfrm>
            <a:off x="4644008" y="5229200"/>
            <a:ext cx="1512168" cy="0"/>
          </a:xfrm>
          <a:prstGeom prst="straightConnector1">
            <a:avLst/>
          </a:prstGeom>
          <a:noFill/>
          <a:ln w="28575" cap="flat" cmpd="sng" algn="ctr">
            <a:solidFill>
              <a:schemeClr val="accent4"/>
            </a:solidFill>
            <a:prstDash val="solid"/>
            <a:round/>
            <a:headEnd type="arrow"/>
            <a:tailEnd type="arrow"/>
          </a:ln>
          <a:effectLst/>
        </p:spPr>
      </p:cxnSp>
    </p:spTree>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a:t>
            </a:r>
            <a:r>
              <a:rPr lang="en-GB" dirty="0" err="1" smtClean="0"/>
              <a:t>vs</a:t>
            </a:r>
            <a:r>
              <a:rPr lang="en-GB" dirty="0" smtClean="0"/>
              <a:t> GC2</a:t>
            </a:r>
            <a:endParaRPr lang="en-GB" dirty="0"/>
          </a:p>
        </p:txBody>
      </p:sp>
      <p:sp>
        <p:nvSpPr>
          <p:cNvPr id="3" name="Subtitle 2"/>
          <p:cNvSpPr>
            <a:spLocks noGrp="1"/>
          </p:cNvSpPr>
          <p:nvPr>
            <p:ph type="subTitle" idx="1"/>
          </p:nvPr>
        </p:nvSpPr>
        <p:spPr/>
        <p:txBody>
          <a:bodyPr/>
          <a:lstStyle/>
          <a:p>
            <a:r>
              <a:rPr lang="en-GB" dirty="0" smtClean="0"/>
              <a:t>What’s new?</a:t>
            </a:r>
            <a:endParaRPr lang="en-GB" dirty="0"/>
          </a:p>
        </p:txBody>
      </p:sp>
      <p:sp>
        <p:nvSpPr>
          <p:cNvPr id="4" name="TextBox 3"/>
          <p:cNvSpPr txBox="1"/>
          <p:nvPr/>
        </p:nvSpPr>
        <p:spPr>
          <a:xfrm>
            <a:off x="179512" y="1916832"/>
            <a:ext cx="8784976" cy="4628190"/>
          </a:xfrm>
          <a:prstGeom prst="rect">
            <a:avLst/>
          </a:prstGeom>
          <a:solidFill>
            <a:schemeClr val="accent4">
              <a:lumMod val="20000"/>
              <a:lumOff val="80000"/>
            </a:schemeClr>
          </a:solidFill>
          <a:ln w="38100">
            <a:solidFill>
              <a:schemeClr val="accent3"/>
            </a:solidFill>
          </a:ln>
        </p:spPr>
        <p:txBody>
          <a:bodyPr wrap="square" rtlCol="0">
            <a:spAutoFit/>
          </a:bodyPr>
          <a:lstStyle/>
          <a:p>
            <a:pPr>
              <a:lnSpc>
                <a:spcPct val="150000"/>
              </a:lnSpc>
            </a:pPr>
            <a:r>
              <a:rPr lang="en-GB" sz="1800" b="1" dirty="0" smtClean="0">
                <a:solidFill>
                  <a:schemeClr val="bg1"/>
                </a:solidFill>
              </a:rPr>
              <a:t>GA7.0</a:t>
            </a:r>
          </a:p>
          <a:p>
            <a:pPr lvl="1">
              <a:buFont typeface="Arial" pitchFamily="34" charset="0"/>
              <a:buChar char="•"/>
            </a:pPr>
            <a:r>
              <a:rPr lang="en-GB" sz="1800" dirty="0" smtClean="0">
                <a:solidFill>
                  <a:schemeClr val="bg1"/>
                </a:solidFill>
              </a:rPr>
              <a:t> UKCA-MODE aerosols with offline oxidants</a:t>
            </a:r>
          </a:p>
          <a:p>
            <a:pPr lvl="1">
              <a:buFont typeface="Arial" pitchFamily="34" charset="0"/>
              <a:buChar char="•"/>
            </a:pPr>
            <a:r>
              <a:rPr lang="en-GB" sz="1800" dirty="0" smtClean="0">
                <a:solidFill>
                  <a:schemeClr val="bg1"/>
                </a:solidFill>
              </a:rPr>
              <a:t> Improved </a:t>
            </a:r>
            <a:r>
              <a:rPr lang="en-GB" sz="1800" dirty="0" err="1" smtClean="0">
                <a:solidFill>
                  <a:schemeClr val="bg1"/>
                </a:solidFill>
              </a:rPr>
              <a:t>updraught</a:t>
            </a:r>
            <a:r>
              <a:rPr lang="en-GB" sz="1800" dirty="0" smtClean="0">
                <a:solidFill>
                  <a:schemeClr val="bg1"/>
                </a:solidFill>
              </a:rPr>
              <a:t> </a:t>
            </a:r>
            <a:r>
              <a:rPr lang="en-GB" sz="1800" dirty="0" err="1" smtClean="0">
                <a:solidFill>
                  <a:schemeClr val="bg1"/>
                </a:solidFill>
              </a:rPr>
              <a:t>numerics</a:t>
            </a:r>
            <a:r>
              <a:rPr lang="en-GB" sz="1800" dirty="0" smtClean="0">
                <a:solidFill>
                  <a:schemeClr val="bg1"/>
                </a:solidFill>
              </a:rPr>
              <a:t> in the 6a convection scheme</a:t>
            </a:r>
          </a:p>
          <a:p>
            <a:endParaRPr lang="en-GB" sz="1800" dirty="0" smtClean="0">
              <a:solidFill>
                <a:schemeClr val="bg1"/>
              </a:solidFill>
            </a:endParaRPr>
          </a:p>
          <a:p>
            <a:r>
              <a:rPr lang="en-GB" sz="1800" b="1" dirty="0" smtClean="0">
                <a:solidFill>
                  <a:schemeClr val="bg1"/>
                </a:solidFill>
              </a:rPr>
              <a:t>GL7.0</a:t>
            </a:r>
          </a:p>
          <a:p>
            <a:pPr lvl="1">
              <a:buFont typeface="Arial" pitchFamily="34" charset="0"/>
              <a:buChar char="•"/>
            </a:pPr>
            <a:r>
              <a:rPr lang="en-GB" sz="1800" dirty="0" smtClean="0">
                <a:solidFill>
                  <a:schemeClr val="bg1"/>
                </a:solidFill>
              </a:rPr>
              <a:t> Implementation of the multilayer snow scheme</a:t>
            </a:r>
          </a:p>
          <a:p>
            <a:endParaRPr lang="en-GB" sz="1800" dirty="0" smtClean="0">
              <a:solidFill>
                <a:schemeClr val="bg1"/>
              </a:solidFill>
            </a:endParaRPr>
          </a:p>
          <a:p>
            <a:r>
              <a:rPr lang="en-GB" sz="1800" b="1" dirty="0" smtClean="0">
                <a:solidFill>
                  <a:schemeClr val="bg1"/>
                </a:solidFill>
              </a:rPr>
              <a:t>GO6.0</a:t>
            </a:r>
          </a:p>
          <a:p>
            <a:pPr lvl="1">
              <a:buFont typeface="Arial" pitchFamily="34" charset="0"/>
              <a:buChar char="•"/>
            </a:pPr>
            <a:r>
              <a:rPr lang="en-GB" sz="1800" dirty="0" smtClean="0">
                <a:solidFill>
                  <a:schemeClr val="bg1"/>
                </a:solidFill>
              </a:rPr>
              <a:t> Code base upgraded to NEMO3.6_stable</a:t>
            </a:r>
          </a:p>
          <a:p>
            <a:pPr lvl="1">
              <a:buFont typeface="Arial" pitchFamily="34" charset="0"/>
              <a:buChar char="•"/>
            </a:pPr>
            <a:r>
              <a:rPr lang="en-GB" sz="1800" dirty="0" smtClean="0">
                <a:solidFill>
                  <a:schemeClr val="bg1"/>
                </a:solidFill>
              </a:rPr>
              <a:t> ORCA025 extended further into Antarctica allowing modelling </a:t>
            </a:r>
            <a:r>
              <a:rPr lang="en-GB" sz="1800" dirty="0" err="1" smtClean="0">
                <a:solidFill>
                  <a:schemeClr val="bg1"/>
                </a:solidFill>
              </a:rPr>
              <a:t>iceshelf</a:t>
            </a:r>
            <a:r>
              <a:rPr lang="en-GB" sz="1800" dirty="0" smtClean="0">
                <a:solidFill>
                  <a:schemeClr val="bg1"/>
                </a:solidFill>
              </a:rPr>
              <a:t> cavities</a:t>
            </a:r>
          </a:p>
          <a:p>
            <a:pPr lvl="1">
              <a:buFont typeface="Arial" pitchFamily="34" charset="0"/>
              <a:buChar char="•"/>
            </a:pPr>
            <a:r>
              <a:rPr lang="en-GB" sz="1800" dirty="0" smtClean="0">
                <a:solidFill>
                  <a:schemeClr val="bg1"/>
                </a:solidFill>
              </a:rPr>
              <a:t> Non linear free surface and variable volume layers (VVL)</a:t>
            </a:r>
          </a:p>
          <a:p>
            <a:endParaRPr lang="en-GB" sz="1800" dirty="0" smtClean="0">
              <a:solidFill>
                <a:schemeClr val="bg1"/>
              </a:solidFill>
            </a:endParaRPr>
          </a:p>
          <a:p>
            <a:r>
              <a:rPr lang="en-GB" sz="1800" b="1" dirty="0" smtClean="0">
                <a:solidFill>
                  <a:schemeClr val="bg1"/>
                </a:solidFill>
              </a:rPr>
              <a:t>GSI8.0 and GSI7.0</a:t>
            </a:r>
          </a:p>
          <a:p>
            <a:pPr lvl="1">
              <a:buFont typeface="Arial" pitchFamily="34" charset="0"/>
              <a:buChar char="•"/>
            </a:pPr>
            <a:r>
              <a:rPr lang="en-GB" sz="1800" dirty="0" smtClean="0">
                <a:solidFill>
                  <a:schemeClr val="bg1"/>
                </a:solidFill>
              </a:rPr>
              <a:t> Multi layer sea ice: 4 ice layers &amp; 1 snow layer</a:t>
            </a:r>
          </a:p>
          <a:p>
            <a:pPr lvl="1">
              <a:buFont typeface="Arial" pitchFamily="34" charset="0"/>
              <a:buChar char="•"/>
            </a:pPr>
            <a:r>
              <a:rPr lang="en-GB" sz="1800" dirty="0" smtClean="0">
                <a:solidFill>
                  <a:schemeClr val="bg1"/>
                </a:solidFill>
              </a:rPr>
              <a:t> Inclusion of prognostic melt ponds</a:t>
            </a:r>
          </a:p>
          <a:p>
            <a:pPr lvl="1">
              <a:buFont typeface="Arial" pitchFamily="34" charset="0"/>
              <a:buChar char="•"/>
            </a:pPr>
            <a:endParaRPr lang="en-GB" sz="1800" dirty="0" smtClean="0">
              <a:solidFill>
                <a:schemeClr val="bg1"/>
              </a:solidFill>
            </a:endParaRPr>
          </a:p>
          <a:p>
            <a:r>
              <a:rPr lang="en-GB" sz="1800" b="1" dirty="0" smtClean="0">
                <a:solidFill>
                  <a:schemeClr val="bg1"/>
                </a:solidFill>
              </a:rPr>
              <a:t>And more:</a:t>
            </a:r>
          </a:p>
          <a:p>
            <a:r>
              <a:rPr lang="en-GB" sz="1800" dirty="0" smtClean="0">
                <a:solidFill>
                  <a:schemeClr val="bg1"/>
                </a:solidFill>
                <a:hlinkClick r:id="rId2"/>
              </a:rPr>
              <a:t>http://collab.metoffice.gov.uk/twiki/bin/view/Development/GCPackageTesting</a:t>
            </a:r>
            <a:r>
              <a:rPr lang="en-GB" sz="1800" dirty="0" smtClean="0">
                <a:solidFill>
                  <a:schemeClr val="bg1"/>
                </a:solidFill>
              </a:rPr>
              <a:t> </a:t>
            </a:r>
          </a:p>
          <a:p>
            <a:pPr lvl="1">
              <a:buFont typeface="Arial" pitchFamily="34" charset="0"/>
              <a:buChar char="•"/>
            </a:pPr>
            <a:endParaRPr lang="en-GB" sz="900" dirty="0" smtClean="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a:t>
            </a:r>
            <a:r>
              <a:rPr lang="en-GB" dirty="0" err="1" smtClean="0"/>
              <a:t>vs</a:t>
            </a:r>
            <a:r>
              <a:rPr lang="en-GB" dirty="0" smtClean="0"/>
              <a:t> GC2</a:t>
            </a:r>
            <a:endParaRPr lang="en-GB" dirty="0"/>
          </a:p>
        </p:txBody>
      </p:sp>
      <p:sp>
        <p:nvSpPr>
          <p:cNvPr id="3" name="Subtitle 2"/>
          <p:cNvSpPr>
            <a:spLocks noGrp="1"/>
          </p:cNvSpPr>
          <p:nvPr>
            <p:ph type="subTitle" idx="1"/>
          </p:nvPr>
        </p:nvSpPr>
        <p:spPr/>
        <p:txBody>
          <a:bodyPr/>
          <a:lstStyle/>
          <a:p>
            <a:r>
              <a:rPr lang="en-GB" dirty="0" smtClean="0"/>
              <a:t>What’s new?</a:t>
            </a:r>
            <a:endParaRPr lang="en-GB" dirty="0"/>
          </a:p>
        </p:txBody>
      </p:sp>
      <p:sp>
        <p:nvSpPr>
          <p:cNvPr id="4" name="TextBox 3"/>
          <p:cNvSpPr txBox="1"/>
          <p:nvPr/>
        </p:nvSpPr>
        <p:spPr>
          <a:xfrm>
            <a:off x="179512" y="2811485"/>
            <a:ext cx="8784976" cy="2273699"/>
          </a:xfrm>
          <a:prstGeom prst="rect">
            <a:avLst/>
          </a:prstGeom>
          <a:solidFill>
            <a:schemeClr val="accent4">
              <a:lumMod val="20000"/>
              <a:lumOff val="80000"/>
            </a:schemeClr>
          </a:solidFill>
          <a:ln w="38100">
            <a:solidFill>
              <a:schemeClr val="accent3"/>
            </a:solidFill>
          </a:ln>
        </p:spPr>
        <p:txBody>
          <a:bodyPr wrap="square" rtlCol="0">
            <a:spAutoFit/>
          </a:bodyPr>
          <a:lstStyle/>
          <a:p>
            <a:pPr>
              <a:lnSpc>
                <a:spcPct val="150000"/>
              </a:lnSpc>
            </a:pPr>
            <a:r>
              <a:rPr lang="en-GB" sz="1800" b="1" dirty="0" smtClean="0">
                <a:solidFill>
                  <a:schemeClr val="bg1"/>
                </a:solidFill>
              </a:rPr>
              <a:t>The Coupler</a:t>
            </a:r>
          </a:p>
          <a:p>
            <a:pPr lvl="1">
              <a:buFont typeface="Arial" pitchFamily="34" charset="0"/>
              <a:buChar char="•"/>
            </a:pPr>
            <a:r>
              <a:rPr lang="en-GB" sz="1800" dirty="0" smtClean="0">
                <a:solidFill>
                  <a:schemeClr val="bg1"/>
                </a:solidFill>
              </a:rPr>
              <a:t> OASIS3-MCT coupler (GC2.0 used standard OASIS3)</a:t>
            </a:r>
          </a:p>
          <a:p>
            <a:pPr lvl="1">
              <a:buFont typeface="Arial" pitchFamily="34" charset="0"/>
              <a:buChar char="•"/>
            </a:pPr>
            <a:r>
              <a:rPr lang="en-GB" sz="1800" dirty="0" smtClean="0">
                <a:solidFill>
                  <a:schemeClr val="bg1"/>
                </a:solidFill>
              </a:rPr>
              <a:t> Hourly coupling (GC2.0 used 3 hourly coupling)</a:t>
            </a:r>
          </a:p>
          <a:p>
            <a:pPr lvl="1">
              <a:buFont typeface="Arial" pitchFamily="34" charset="0"/>
              <a:buChar char="•"/>
            </a:pPr>
            <a:r>
              <a:rPr lang="en-GB" sz="1800" dirty="0" smtClean="0">
                <a:solidFill>
                  <a:schemeClr val="bg1"/>
                </a:solidFill>
              </a:rPr>
              <a:t> Second order </a:t>
            </a:r>
            <a:r>
              <a:rPr lang="en-GB" sz="1800" dirty="0" err="1" smtClean="0">
                <a:solidFill>
                  <a:schemeClr val="bg1"/>
                </a:solidFill>
              </a:rPr>
              <a:t>regridding</a:t>
            </a:r>
            <a:r>
              <a:rPr lang="en-GB" sz="1800" dirty="0" smtClean="0">
                <a:solidFill>
                  <a:schemeClr val="bg1"/>
                </a:solidFill>
              </a:rPr>
              <a:t> in selected fields</a:t>
            </a:r>
          </a:p>
          <a:p>
            <a:pPr lvl="1">
              <a:buFont typeface="Arial" pitchFamily="34" charset="0"/>
              <a:buChar char="•"/>
            </a:pPr>
            <a:r>
              <a:rPr lang="en-GB" sz="1800" dirty="0" smtClean="0">
                <a:solidFill>
                  <a:schemeClr val="bg1"/>
                </a:solidFill>
              </a:rPr>
              <a:t> </a:t>
            </a:r>
            <a:r>
              <a:rPr lang="en-GB" sz="1800" dirty="0" smtClean="0">
                <a:solidFill>
                  <a:schemeClr val="bg1"/>
                </a:solidFill>
              </a:rPr>
              <a:t>Icebergs </a:t>
            </a:r>
            <a:r>
              <a:rPr lang="en-GB" sz="1800" dirty="0" smtClean="0">
                <a:solidFill>
                  <a:schemeClr val="bg1"/>
                </a:solidFill>
              </a:rPr>
              <a:t>fed from land </a:t>
            </a:r>
            <a:r>
              <a:rPr lang="en-GB" sz="1800" dirty="0" smtClean="0">
                <a:solidFill>
                  <a:schemeClr val="bg1"/>
                </a:solidFill>
              </a:rPr>
              <a:t>ice</a:t>
            </a:r>
            <a:endParaRPr lang="en-GB" sz="1800" dirty="0" smtClean="0">
              <a:solidFill>
                <a:schemeClr val="bg1"/>
              </a:solidFill>
            </a:endParaRPr>
          </a:p>
          <a:p>
            <a:pPr lvl="1">
              <a:buFont typeface="Arial" pitchFamily="34" charset="0"/>
              <a:buChar char="•"/>
            </a:pPr>
            <a:endParaRPr lang="en-GB" sz="1800" dirty="0" smtClean="0">
              <a:solidFill>
                <a:schemeClr val="bg1"/>
              </a:solidFill>
            </a:endParaRPr>
          </a:p>
          <a:p>
            <a:r>
              <a:rPr lang="en-GB" sz="1800" b="1" dirty="0" smtClean="0">
                <a:solidFill>
                  <a:schemeClr val="bg1"/>
                </a:solidFill>
              </a:rPr>
              <a:t>And more:</a:t>
            </a:r>
            <a:endParaRPr lang="en-GB" sz="1800" dirty="0" smtClean="0"/>
          </a:p>
          <a:p>
            <a:r>
              <a:rPr lang="en-GB" sz="1800" u="sng" dirty="0" smtClean="0">
                <a:hlinkClick r:id="rId3"/>
              </a:rPr>
              <a:t>https://code.metoffice.gov.uk/trac/gmed/wiki/GCDev/GCDocumentation</a:t>
            </a:r>
            <a:endParaRPr lang="en-GB" sz="1800" dirty="0" smtClean="0"/>
          </a:p>
          <a:p>
            <a:pPr lvl="1">
              <a:buFont typeface="Arial" pitchFamily="34" charset="0"/>
              <a:buChar char="•"/>
            </a:pPr>
            <a:endParaRPr lang="en-GB" sz="900" dirty="0" smtClean="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cstate="print"/>
          <a:srcRect/>
          <a:stretch>
            <a:fillRect/>
          </a:stretch>
        </p:blipFill>
        <p:spPr bwMode="auto">
          <a:xfrm>
            <a:off x="-17859" y="0"/>
            <a:ext cx="9161859" cy="6858000"/>
          </a:xfrm>
          <a:prstGeom prst="rect">
            <a:avLst/>
          </a:prstGeom>
          <a:noFill/>
          <a:ln w="9525">
            <a:noFill/>
            <a:miter lim="800000"/>
            <a:headEnd/>
            <a:tailEnd/>
          </a:ln>
        </p:spPr>
      </p:pic>
    </p:spTree>
  </p:cSld>
  <p:clrMapOvr>
    <a:masterClrMapping/>
  </p:clrMapOvr>
  <p:transition spd="med">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005064"/>
            <a:ext cx="8568952" cy="934656"/>
          </a:xfrm>
        </p:spPr>
        <p:txBody>
          <a:bodyPr/>
          <a:lstStyle/>
          <a:p>
            <a:r>
              <a:rPr lang="en-GB" dirty="0" smtClean="0"/>
              <a:t>Climate </a:t>
            </a:r>
            <a:r>
              <a:rPr lang="en-GB" dirty="0" smtClean="0"/>
              <a:t>Model Validation</a:t>
            </a:r>
            <a:endParaRPr lang="en-US" dirty="0"/>
          </a:p>
        </p:txBody>
      </p:sp>
      <p:sp>
        <p:nvSpPr>
          <p:cNvPr id="3" name="Subtitle 2"/>
          <p:cNvSpPr>
            <a:spLocks noGrp="1"/>
          </p:cNvSpPr>
          <p:nvPr>
            <p:ph type="subTitle" idx="1"/>
          </p:nvPr>
        </p:nvSpPr>
        <p:spPr/>
        <p:txBody>
          <a:bodyPr/>
          <a:lstStyle/>
          <a:p>
            <a:r>
              <a:rPr lang="en-US" dirty="0" smtClean="0"/>
              <a:t>Validation and Assessment </a:t>
            </a:r>
            <a:endParaRPr lang="en-US" dirty="0" smtClean="0"/>
          </a:p>
        </p:txBody>
      </p:sp>
    </p:spTree>
    <p:extLst>
      <p:ext uri="{BB962C8B-B14F-4D97-AF65-F5344CB8AC3E}">
        <p14:creationId xmlns="" xmlns:p14="http://schemas.microsoft.com/office/powerpoint/2010/main" val="1732071070"/>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Contents</a:t>
            </a:r>
            <a:endParaRPr lang="en-US" dirty="0"/>
          </a:p>
        </p:txBody>
      </p:sp>
      <p:sp>
        <p:nvSpPr>
          <p:cNvPr id="3" name="Subtitle 2"/>
          <p:cNvSpPr>
            <a:spLocks noGrp="1"/>
          </p:cNvSpPr>
          <p:nvPr>
            <p:ph type="subTitle" idx="1"/>
          </p:nvPr>
        </p:nvSpPr>
        <p:spPr/>
        <p:txBody>
          <a:bodyPr/>
          <a:lstStyle/>
          <a:p>
            <a:r>
              <a:rPr lang="en-US" dirty="0" smtClean="0"/>
              <a:t>What we will cover …</a:t>
            </a:r>
            <a:endParaRPr lang="en-US" dirty="0"/>
          </a:p>
        </p:txBody>
      </p:sp>
      <p:sp>
        <p:nvSpPr>
          <p:cNvPr id="6" name="TextBox 5"/>
          <p:cNvSpPr txBox="1"/>
          <p:nvPr/>
        </p:nvSpPr>
        <p:spPr>
          <a:xfrm>
            <a:off x="2987824" y="2204864"/>
            <a:ext cx="5760640" cy="4921347"/>
          </a:xfrm>
          <a:prstGeom prst="rect">
            <a:avLst/>
          </a:prstGeom>
          <a:noFill/>
        </p:spPr>
        <p:txBody>
          <a:bodyPr wrap="square" rtlCol="0">
            <a:spAutoFit/>
          </a:bodyPr>
          <a:lstStyle/>
          <a:p>
            <a:pPr marL="514350" indent="-514350">
              <a:lnSpc>
                <a:spcPct val="120000"/>
              </a:lnSpc>
              <a:buFont typeface="+mj-lt"/>
              <a:buAutoNum type="arabicPeriod"/>
            </a:pPr>
            <a:r>
              <a:rPr lang="en-GB" sz="2800" dirty="0" smtClean="0">
                <a:solidFill>
                  <a:schemeClr val="bg1"/>
                </a:solidFill>
              </a:rPr>
              <a:t>UM Global Model </a:t>
            </a:r>
            <a:r>
              <a:rPr lang="en-GB" sz="2800" dirty="0" smtClean="0">
                <a:solidFill>
                  <a:schemeClr val="bg1"/>
                </a:solidFill>
              </a:rPr>
              <a:t>Development</a:t>
            </a:r>
            <a:endParaRPr lang="en-GB" sz="1000" dirty="0" smtClean="0">
              <a:solidFill>
                <a:schemeClr val="bg1"/>
              </a:solidFill>
            </a:endParaRPr>
          </a:p>
          <a:p>
            <a:pPr marL="1428750" lvl="2" indent="-514350">
              <a:lnSpc>
                <a:spcPct val="100000"/>
              </a:lnSpc>
              <a:buFont typeface="Arial" pitchFamily="34" charset="0"/>
              <a:buChar char="•"/>
            </a:pPr>
            <a:r>
              <a:rPr lang="en-GB" sz="2000" dirty="0" smtClean="0">
                <a:solidFill>
                  <a:schemeClr val="accent1"/>
                </a:solidFill>
              </a:rPr>
              <a:t>GA / GO / GSI / GL / </a:t>
            </a:r>
            <a:r>
              <a:rPr lang="en-GB" sz="2000" dirty="0" smtClean="0">
                <a:solidFill>
                  <a:schemeClr val="accent1"/>
                </a:solidFill>
              </a:rPr>
              <a:t>GC</a:t>
            </a:r>
          </a:p>
          <a:p>
            <a:pPr marL="1428750" lvl="2" indent="-514350">
              <a:lnSpc>
                <a:spcPct val="100000"/>
              </a:lnSpc>
              <a:buFont typeface="Arial" pitchFamily="34" charset="0"/>
              <a:buChar char="•"/>
            </a:pPr>
            <a:r>
              <a:rPr lang="en-GB" sz="2000" dirty="0" smtClean="0">
                <a:solidFill>
                  <a:schemeClr val="accent1"/>
                </a:solidFill>
              </a:rPr>
              <a:t>Met Office Climate Model(s)</a:t>
            </a:r>
            <a:endParaRPr lang="en-GB" sz="2000" dirty="0" smtClean="0">
              <a:solidFill>
                <a:schemeClr val="accent1"/>
              </a:solidFill>
            </a:endParaRPr>
          </a:p>
          <a:p>
            <a:pPr marL="1428750" lvl="2" indent="-514350">
              <a:lnSpc>
                <a:spcPct val="100000"/>
              </a:lnSpc>
              <a:buFont typeface="Arial" pitchFamily="34" charset="0"/>
              <a:buChar char="•"/>
            </a:pPr>
            <a:r>
              <a:rPr lang="en-GB" sz="2000" dirty="0" smtClean="0">
                <a:solidFill>
                  <a:schemeClr val="accent1"/>
                </a:solidFill>
              </a:rPr>
              <a:t>GC3 </a:t>
            </a:r>
            <a:r>
              <a:rPr lang="en-GB" sz="2000" dirty="0" smtClean="0">
                <a:solidFill>
                  <a:schemeClr val="accent1"/>
                </a:solidFill>
              </a:rPr>
              <a:t>Components</a:t>
            </a:r>
          </a:p>
          <a:p>
            <a:pPr marL="1428750" lvl="2" indent="-514350">
              <a:lnSpc>
                <a:spcPct val="100000"/>
              </a:lnSpc>
              <a:buFont typeface="Arial" pitchFamily="34" charset="0"/>
              <a:buChar char="•"/>
            </a:pPr>
            <a:r>
              <a:rPr lang="en-GB" sz="2000" dirty="0" smtClean="0">
                <a:solidFill>
                  <a:schemeClr val="accent1"/>
                </a:solidFill>
              </a:rPr>
              <a:t>What’s </a:t>
            </a:r>
            <a:r>
              <a:rPr lang="en-GB" sz="2000" dirty="0" smtClean="0">
                <a:solidFill>
                  <a:schemeClr val="accent1"/>
                </a:solidFill>
              </a:rPr>
              <a:t>new</a:t>
            </a:r>
            <a:endParaRPr lang="en-GB" sz="2000" dirty="0" smtClean="0">
              <a:solidFill>
                <a:schemeClr val="accent1"/>
              </a:solidFill>
            </a:endParaRPr>
          </a:p>
          <a:p>
            <a:pPr marL="1428750" lvl="2" indent="-514350">
              <a:lnSpc>
                <a:spcPct val="80000"/>
              </a:lnSpc>
            </a:pPr>
            <a:endParaRPr lang="en-GB" sz="2000" dirty="0" smtClean="0">
              <a:solidFill>
                <a:schemeClr val="accent1"/>
              </a:solidFill>
            </a:endParaRPr>
          </a:p>
          <a:p>
            <a:pPr marL="1428750" lvl="2" indent="-514350">
              <a:lnSpc>
                <a:spcPct val="80000"/>
              </a:lnSpc>
            </a:pPr>
            <a:endParaRPr lang="en-GB" sz="1000" dirty="0" smtClean="0">
              <a:solidFill>
                <a:schemeClr val="accent1"/>
              </a:solidFill>
            </a:endParaRPr>
          </a:p>
          <a:p>
            <a:pPr marL="514350" indent="-514350">
              <a:lnSpc>
                <a:spcPct val="80000"/>
              </a:lnSpc>
              <a:buAutoNum type="arabicPeriod" startAt="2"/>
            </a:pPr>
            <a:r>
              <a:rPr lang="en-US" sz="2800" dirty="0" smtClean="0">
                <a:solidFill>
                  <a:schemeClr val="bg1"/>
                </a:solidFill>
              </a:rPr>
              <a:t>Climate Model Validation</a:t>
            </a:r>
          </a:p>
          <a:p>
            <a:pPr marL="1428750" lvl="2" indent="-514350">
              <a:lnSpc>
                <a:spcPct val="100000"/>
              </a:lnSpc>
              <a:buFont typeface="Arial" pitchFamily="34" charset="0"/>
              <a:buChar char="•"/>
            </a:pPr>
            <a:r>
              <a:rPr lang="en-GB" sz="2000" dirty="0" smtClean="0">
                <a:solidFill>
                  <a:schemeClr val="accent1"/>
                </a:solidFill>
              </a:rPr>
              <a:t>Validation Notes</a:t>
            </a:r>
          </a:p>
          <a:p>
            <a:pPr marL="1428750" lvl="2" indent="-514350">
              <a:lnSpc>
                <a:spcPct val="100000"/>
              </a:lnSpc>
              <a:buFont typeface="Arial" pitchFamily="34" charset="0"/>
              <a:buChar char="•"/>
            </a:pPr>
            <a:r>
              <a:rPr lang="en-GB" sz="2000" dirty="0" err="1" smtClean="0">
                <a:solidFill>
                  <a:schemeClr val="accent1"/>
                </a:solidFill>
              </a:rPr>
              <a:t>AutoAssess</a:t>
            </a:r>
            <a:endParaRPr lang="en-US" sz="2000" dirty="0" smtClean="0">
              <a:solidFill>
                <a:schemeClr val="bg1"/>
              </a:solidFill>
            </a:endParaRPr>
          </a:p>
          <a:p>
            <a:pPr marL="514350" indent="-514350">
              <a:lnSpc>
                <a:spcPct val="80000"/>
              </a:lnSpc>
              <a:buAutoNum type="arabicPeriod" startAt="2"/>
            </a:pPr>
            <a:endParaRPr lang="en-US" sz="2800" dirty="0" smtClean="0">
              <a:solidFill>
                <a:schemeClr val="bg1"/>
              </a:solidFill>
            </a:endParaRPr>
          </a:p>
          <a:p>
            <a:pPr marL="514350" indent="-514350">
              <a:lnSpc>
                <a:spcPct val="80000"/>
              </a:lnSpc>
              <a:buFontTx/>
              <a:buAutoNum type="arabicPeriod" startAt="2"/>
            </a:pPr>
            <a:r>
              <a:rPr lang="en-US" sz="2800" dirty="0" smtClean="0">
                <a:solidFill>
                  <a:schemeClr val="bg1"/>
                </a:solidFill>
              </a:rPr>
              <a:t>GC3 Suite</a:t>
            </a:r>
            <a:endParaRPr lang="en-US" sz="1000" dirty="0" smtClean="0">
              <a:solidFill>
                <a:schemeClr val="bg1"/>
              </a:solidFill>
            </a:endParaRPr>
          </a:p>
          <a:p>
            <a:pPr marL="1428750" lvl="2" indent="-514350">
              <a:lnSpc>
                <a:spcPct val="100000"/>
              </a:lnSpc>
              <a:buFont typeface="Arial" pitchFamily="34" charset="0"/>
              <a:buChar char="•"/>
            </a:pPr>
            <a:r>
              <a:rPr lang="en-GB" sz="2000" dirty="0" smtClean="0">
                <a:solidFill>
                  <a:schemeClr val="accent1"/>
                </a:solidFill>
              </a:rPr>
              <a:t>Overview</a:t>
            </a:r>
            <a:endParaRPr lang="en-GB" sz="2000" dirty="0" smtClean="0">
              <a:solidFill>
                <a:schemeClr val="accent1"/>
              </a:solidFill>
            </a:endParaRPr>
          </a:p>
          <a:p>
            <a:pPr marL="1428750" lvl="2" indent="-514350">
              <a:lnSpc>
                <a:spcPct val="80000"/>
              </a:lnSpc>
              <a:buFont typeface="Arial" pitchFamily="34" charset="0"/>
              <a:buChar char="•"/>
            </a:pPr>
            <a:r>
              <a:rPr lang="en-GB" sz="2000" dirty="0" smtClean="0">
                <a:solidFill>
                  <a:schemeClr val="accent1"/>
                </a:solidFill>
              </a:rPr>
              <a:t>Model output</a:t>
            </a:r>
            <a:endParaRPr lang="en-GB" sz="2000" dirty="0" smtClean="0">
              <a:solidFill>
                <a:schemeClr val="accent1"/>
              </a:solidFill>
            </a:endParaRPr>
          </a:p>
          <a:p>
            <a:pPr marL="1428750" lvl="2" indent="-514350">
              <a:lnSpc>
                <a:spcPct val="80000"/>
              </a:lnSpc>
            </a:pPr>
            <a:endParaRPr lang="en-GB" sz="2000" dirty="0" smtClean="0">
              <a:solidFill>
                <a:schemeClr val="bg1"/>
              </a:solidFill>
            </a:endParaRPr>
          </a:p>
          <a:p>
            <a:pPr marL="971550" lvl="1" indent="-514350">
              <a:buFont typeface="Arial" pitchFamily="34" charset="0"/>
              <a:buChar char="•"/>
            </a:pPr>
            <a:endParaRPr lang="en-GB" sz="2000" dirty="0"/>
          </a:p>
        </p:txBody>
      </p:sp>
    </p:spTree>
    <p:extLst>
      <p:ext uri="{BB962C8B-B14F-4D97-AF65-F5344CB8AC3E}">
        <p14:creationId xmlns="" xmlns:p14="http://schemas.microsoft.com/office/powerpoint/2010/main" val="3008901611"/>
      </p:ext>
    </p:extLst>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Validation Notes</a:t>
            </a:r>
            <a:endParaRPr lang="en-GB" dirty="0"/>
          </a:p>
        </p:txBody>
      </p:sp>
      <p:sp>
        <p:nvSpPr>
          <p:cNvPr id="5" name="Rectangle 3"/>
          <p:cNvSpPr txBox="1">
            <a:spLocks noChangeArrowheads="1"/>
          </p:cNvSpPr>
          <p:nvPr/>
        </p:nvSpPr>
        <p:spPr>
          <a:xfrm>
            <a:off x="323528" y="2565326"/>
            <a:ext cx="8363272" cy="1655762"/>
          </a:xfrm>
          <a:prstGeom prst="rect">
            <a:avLst/>
          </a:prstGeom>
        </p:spPr>
        <p:txBody>
          <a:bodyPr/>
          <a:lstStyle/>
          <a:p>
            <a:pPr marL="0" marR="0" lvl="0" indent="0" algn="l" defTabSz="914400" rtl="0" eaLnBrk="1" fontAlgn="base" latinLnBrk="0" hangingPunct="1">
              <a:lnSpc>
                <a:spcPct val="90000"/>
              </a:lnSpc>
              <a:spcBef>
                <a:spcPct val="35000"/>
              </a:spcBef>
              <a:spcAft>
                <a:spcPct val="35000"/>
              </a:spcAft>
              <a:buClrTx/>
              <a:buSzTx/>
              <a:buFont typeface="Arial" pitchFamily="34" charset="0"/>
              <a:buChar char="•"/>
              <a:tabLst/>
              <a:defRPr/>
            </a:pP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Used for assessing the climatology of the model by comparing with observed </a:t>
            </a:r>
            <a:r>
              <a:rPr kumimoji="0" lang="en-GB" sz="2000" b="0" i="0" u="none" strike="noStrike" kern="0" cap="none" spc="0" normalizeH="0" baseline="0" noProof="0" dirty="0" err="1" smtClean="0">
                <a:ln>
                  <a:noFill/>
                </a:ln>
                <a:solidFill>
                  <a:schemeClr val="bg1"/>
                </a:solidFill>
                <a:effectLst/>
                <a:uLnTx/>
                <a:uFillTx/>
                <a:latin typeface="Arial"/>
                <a:ea typeface="ＭＳ Ｐゴシック" charset="0"/>
                <a:cs typeface="Arial"/>
              </a:rPr>
              <a:t>climatologies</a:t>
            </a: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a:t>
            </a:r>
          </a:p>
          <a:p>
            <a:pPr marL="0" marR="0" lvl="0" indent="0" algn="l" defTabSz="914400" rtl="0" eaLnBrk="1" fontAlgn="base" latinLnBrk="0" hangingPunct="1">
              <a:lnSpc>
                <a:spcPct val="90000"/>
              </a:lnSpc>
              <a:spcBef>
                <a:spcPct val="35000"/>
              </a:spcBef>
              <a:spcAft>
                <a:spcPct val="35000"/>
              </a:spcAft>
              <a:buClrTx/>
              <a:buSzTx/>
              <a:buFont typeface="Arial" pitchFamily="34" charset="0"/>
              <a:buChar char="•"/>
              <a:tabLst/>
              <a:defRPr/>
            </a:pP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Currently written in IDL using in-house routines but will soon be written in Python and be more portable for collaborators to use.</a:t>
            </a:r>
          </a:p>
        </p:txBody>
      </p:sp>
    </p:spTree>
  </p:cSld>
  <p:clrMapOvr>
    <a:masterClrMapping/>
  </p:clrMapOvr>
  <p:transition spd="med">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Validation Notes</a:t>
            </a:r>
            <a:endParaRPr lang="en-GB" dirty="0"/>
          </a:p>
        </p:txBody>
      </p:sp>
      <p:pic>
        <p:nvPicPr>
          <p:cNvPr id="4" name="Picture 4" descr="0331olrfourupdjf"/>
          <p:cNvPicPr>
            <a:picLocks noChangeAspect="1" noChangeArrowheads="1"/>
          </p:cNvPicPr>
          <p:nvPr/>
        </p:nvPicPr>
        <p:blipFill>
          <a:blip r:embed="rId3" cstate="print"/>
          <a:srcRect/>
          <a:stretch>
            <a:fillRect/>
          </a:stretch>
        </p:blipFill>
        <p:spPr bwMode="auto">
          <a:xfrm>
            <a:off x="1259632" y="1844824"/>
            <a:ext cx="6408737" cy="4660900"/>
          </a:xfrm>
          <a:prstGeom prst="rect">
            <a:avLst/>
          </a:prstGeom>
          <a:noFill/>
          <a:ln w="9525">
            <a:noFill/>
            <a:miter lim="800000"/>
            <a:headEnd/>
            <a:tailEnd/>
          </a:ln>
        </p:spPr>
      </p:pic>
    </p:spTree>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Validation Notes</a:t>
            </a:r>
            <a:endParaRPr lang="en-GB" dirty="0"/>
          </a:p>
        </p:txBody>
      </p:sp>
      <p:pic>
        <p:nvPicPr>
          <p:cNvPr id="5" name="Picture 5" descr="0161rhfourupjja"/>
          <p:cNvPicPr>
            <a:picLocks noChangeAspect="1" noChangeArrowheads="1"/>
          </p:cNvPicPr>
          <p:nvPr/>
        </p:nvPicPr>
        <p:blipFill>
          <a:blip r:embed="rId3" cstate="print"/>
          <a:srcRect/>
          <a:stretch>
            <a:fillRect/>
          </a:stretch>
        </p:blipFill>
        <p:spPr bwMode="auto">
          <a:xfrm>
            <a:off x="1547664" y="1628800"/>
            <a:ext cx="6156325" cy="4476750"/>
          </a:xfrm>
          <a:prstGeom prst="rect">
            <a:avLst/>
          </a:prstGeom>
          <a:noFill/>
          <a:ln w="9525">
            <a:noFill/>
            <a:miter lim="800000"/>
            <a:headEnd/>
            <a:tailEnd/>
          </a:ln>
        </p:spPr>
      </p:pic>
    </p:spTree>
  </p:cSld>
  <p:clrMapOvr>
    <a:masterClrMapping/>
  </p:clrMapOvr>
  <p:transition spd="med">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err="1" smtClean="0"/>
              <a:t>AutoAssess</a:t>
            </a:r>
            <a:endParaRPr lang="en-GB" dirty="0"/>
          </a:p>
        </p:txBody>
      </p:sp>
      <p:sp>
        <p:nvSpPr>
          <p:cNvPr id="3" name="Subtitle 2"/>
          <p:cNvSpPr>
            <a:spLocks noGrp="1"/>
          </p:cNvSpPr>
          <p:nvPr>
            <p:ph type="subTitle" idx="1"/>
          </p:nvPr>
        </p:nvSpPr>
        <p:spPr/>
        <p:txBody>
          <a:bodyPr/>
          <a:lstStyle/>
          <a:p>
            <a:r>
              <a:rPr lang="en-GB" dirty="0" smtClean="0"/>
              <a:t>Normalised assessment plots</a:t>
            </a:r>
            <a:endParaRPr lang="en-GB" dirty="0"/>
          </a:p>
        </p:txBody>
      </p:sp>
      <p:sp>
        <p:nvSpPr>
          <p:cNvPr id="5" name="Rectangle 6"/>
          <p:cNvSpPr txBox="1">
            <a:spLocks noChangeArrowheads="1"/>
          </p:cNvSpPr>
          <p:nvPr/>
        </p:nvSpPr>
        <p:spPr>
          <a:xfrm>
            <a:off x="467544" y="2924944"/>
            <a:ext cx="8158336" cy="2592288"/>
          </a:xfrm>
          <a:prstGeom prst="rect">
            <a:avLst/>
          </a:prstGeom>
        </p:spPr>
        <p:txBody>
          <a:bodyPr/>
          <a:lstStyle/>
          <a:p>
            <a:pPr marL="0" marR="0" lvl="0" indent="0" algn="l" defTabSz="914400" rtl="0" eaLnBrk="1" fontAlgn="base" latinLnBrk="0" hangingPunct="1">
              <a:lnSpc>
                <a:spcPct val="90000"/>
              </a:lnSpc>
              <a:spcBef>
                <a:spcPct val="35000"/>
              </a:spcBef>
              <a:spcAft>
                <a:spcPct val="35000"/>
              </a:spcAft>
              <a:buClrTx/>
              <a:buSzTx/>
              <a:buFont typeface="Arial" pitchFamily="34" charset="0"/>
              <a:buChar char="•"/>
              <a:tabLst/>
              <a:defRPr/>
            </a:pP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a:t>
            </a:r>
            <a:r>
              <a:rPr kumimoji="0" lang="en-GB" sz="2000" b="0" i="0" u="none" strike="noStrike" kern="0" cap="none" spc="0" normalizeH="0" baseline="0" noProof="0" dirty="0" err="1" smtClean="0">
                <a:ln>
                  <a:noFill/>
                </a:ln>
                <a:solidFill>
                  <a:schemeClr val="bg1"/>
                </a:solidFill>
                <a:effectLst/>
                <a:uLnTx/>
                <a:uFillTx/>
                <a:latin typeface="Arial"/>
                <a:ea typeface="ＭＳ Ｐゴシック" charset="0"/>
                <a:cs typeface="Arial"/>
              </a:rPr>
              <a:t>AutoAssess</a:t>
            </a: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software is run on all major model runs and generates metrics of all important quantities (</a:t>
            </a:r>
            <a:r>
              <a:rPr kumimoji="0" lang="en-GB" sz="2000" b="0" i="0" u="none" strike="noStrike" kern="0" cap="none" spc="0" normalizeH="0" baseline="0" noProof="0" dirty="0" err="1" smtClean="0">
                <a:ln>
                  <a:noFill/>
                </a:ln>
                <a:solidFill>
                  <a:schemeClr val="bg1"/>
                </a:solidFill>
                <a:effectLst/>
                <a:uLnTx/>
                <a:uFillTx/>
                <a:latin typeface="Arial"/>
                <a:ea typeface="ＭＳ Ｐゴシック" charset="0"/>
                <a:cs typeface="Arial"/>
              </a:rPr>
              <a:t>climatological</a:t>
            </a: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means, modes of variability and accuracy of </a:t>
            </a:r>
            <a:r>
              <a:rPr kumimoji="0" lang="en-GB" sz="2000" b="0" i="0" u="none" strike="noStrike" kern="0" cap="none" spc="0" normalizeH="0" baseline="0" noProof="0" dirty="0" err="1" smtClean="0">
                <a:ln>
                  <a:noFill/>
                </a:ln>
                <a:solidFill>
                  <a:schemeClr val="bg1"/>
                </a:solidFill>
                <a:effectLst/>
                <a:uLnTx/>
                <a:uFillTx/>
                <a:latin typeface="Arial"/>
                <a:ea typeface="ＭＳ Ｐゴシック" charset="0"/>
                <a:cs typeface="Arial"/>
              </a:rPr>
              <a:t>teleconnections</a:t>
            </a: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a:t>
            </a:r>
          </a:p>
          <a:p>
            <a:pPr marL="0" marR="0" lvl="0" indent="0" algn="l" defTabSz="914400" rtl="0" eaLnBrk="1" fontAlgn="base" latinLnBrk="0" hangingPunct="1">
              <a:lnSpc>
                <a:spcPct val="90000"/>
              </a:lnSpc>
              <a:spcBef>
                <a:spcPct val="35000"/>
              </a:spcBef>
              <a:spcAft>
                <a:spcPct val="35000"/>
              </a:spcAft>
              <a:buClrTx/>
              <a:buSzTx/>
              <a:buFont typeface="Arial" pitchFamily="34" charset="0"/>
              <a:buChar char="•"/>
              <a:tabLst/>
              <a:defRPr/>
            </a:pP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a:t>
            </a:r>
            <a:r>
              <a:rPr kumimoji="0" lang="en-GB" sz="2000" b="0" i="0" u="none" strike="noStrike" kern="0" cap="none" spc="0" normalizeH="0" baseline="0" noProof="0" dirty="0" err="1" smtClean="0">
                <a:ln>
                  <a:noFill/>
                </a:ln>
                <a:solidFill>
                  <a:schemeClr val="bg1"/>
                </a:solidFill>
                <a:effectLst/>
                <a:uLnTx/>
                <a:uFillTx/>
                <a:latin typeface="Arial"/>
                <a:ea typeface="ＭＳ Ｐゴシック" charset="0"/>
                <a:cs typeface="Arial"/>
              </a:rPr>
              <a:t>AutoAssess</a:t>
            </a: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generates normalised assessment plots that lets you see, at a glance, what metrics are improving and what metrics are degrading. </a:t>
            </a:r>
          </a:p>
        </p:txBody>
      </p:sp>
    </p:spTree>
  </p:cSld>
  <p:clrMapOvr>
    <a:masterClrMapping/>
  </p:clrMapOvr>
  <p:transition spd="med">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err="1" smtClean="0"/>
              <a:t>AutoAssess</a:t>
            </a:r>
            <a:endParaRPr lang="en-GB" dirty="0"/>
          </a:p>
        </p:txBody>
      </p:sp>
      <p:sp>
        <p:nvSpPr>
          <p:cNvPr id="3" name="Subtitle 2"/>
          <p:cNvSpPr>
            <a:spLocks noGrp="1"/>
          </p:cNvSpPr>
          <p:nvPr>
            <p:ph type="subTitle" idx="1"/>
          </p:nvPr>
        </p:nvSpPr>
        <p:spPr>
          <a:xfrm>
            <a:off x="1369964" y="1541182"/>
            <a:ext cx="6984776" cy="504056"/>
          </a:xfrm>
        </p:spPr>
        <p:txBody>
          <a:bodyPr/>
          <a:lstStyle/>
          <a:p>
            <a:r>
              <a:rPr lang="en-GB" dirty="0" smtClean="0"/>
              <a:t>Normalised assessment plots</a:t>
            </a:r>
            <a:endParaRPr lang="en-GB" dirty="0"/>
          </a:p>
        </p:txBody>
      </p:sp>
      <p:pic>
        <p:nvPicPr>
          <p:cNvPr id="6" name="Picture 9" descr="anqjd_vs_ajpdr"/>
          <p:cNvPicPr>
            <a:picLocks noChangeAspect="1" noChangeArrowheads="1"/>
          </p:cNvPicPr>
          <p:nvPr/>
        </p:nvPicPr>
        <p:blipFill>
          <a:blip r:embed="rId2" cstate="print"/>
          <a:srcRect/>
          <a:stretch>
            <a:fillRect/>
          </a:stretch>
        </p:blipFill>
        <p:spPr bwMode="auto">
          <a:xfrm>
            <a:off x="1187624" y="1525588"/>
            <a:ext cx="7023100" cy="4999037"/>
          </a:xfrm>
          <a:prstGeom prst="rect">
            <a:avLst/>
          </a:prstGeom>
          <a:solidFill>
            <a:schemeClr val="tx1"/>
          </a:solidFill>
          <a:ln w="9525">
            <a:solidFill>
              <a:schemeClr val="bg1"/>
            </a:solidFill>
            <a:miter lim="800000"/>
            <a:headEnd/>
            <a:tailEnd/>
          </a:ln>
        </p:spPr>
      </p:pic>
      <p:sp>
        <p:nvSpPr>
          <p:cNvPr id="7" name="Text Box 7"/>
          <p:cNvSpPr txBox="1">
            <a:spLocks noChangeArrowheads="1"/>
          </p:cNvSpPr>
          <p:nvPr/>
        </p:nvSpPr>
        <p:spPr bwMode="auto">
          <a:xfrm>
            <a:off x="7058324" y="3213100"/>
            <a:ext cx="1331912" cy="327782"/>
          </a:xfrm>
          <a:prstGeom prst="rect">
            <a:avLst/>
          </a:prstGeom>
          <a:solidFill>
            <a:schemeClr val="tx1"/>
          </a:solidFill>
          <a:ln w="25400" algn="ctr">
            <a:noFill/>
            <a:miter lim="800000"/>
            <a:headEnd/>
            <a:tailEnd type="none" w="lg" len="lg"/>
          </a:ln>
        </p:spPr>
        <p:txBody>
          <a:bodyPr>
            <a:spAutoFit/>
          </a:bodyPr>
          <a:lstStyle/>
          <a:p>
            <a:pPr>
              <a:spcBef>
                <a:spcPct val="50000"/>
              </a:spcBef>
            </a:pPr>
            <a:r>
              <a:rPr lang="en-GB" sz="1800" dirty="0">
                <a:solidFill>
                  <a:schemeClr val="bg1"/>
                </a:solidFill>
              </a:rPr>
              <a:t>HadGEM2</a:t>
            </a:r>
          </a:p>
        </p:txBody>
      </p:sp>
      <p:sp>
        <p:nvSpPr>
          <p:cNvPr id="8" name="Text Box 8"/>
          <p:cNvSpPr txBox="1">
            <a:spLocks noChangeArrowheads="1"/>
          </p:cNvSpPr>
          <p:nvPr/>
        </p:nvSpPr>
        <p:spPr bwMode="auto">
          <a:xfrm>
            <a:off x="7058324" y="1844675"/>
            <a:ext cx="1008062" cy="327782"/>
          </a:xfrm>
          <a:prstGeom prst="rect">
            <a:avLst/>
          </a:prstGeom>
          <a:solidFill>
            <a:schemeClr val="tx1"/>
          </a:solidFill>
          <a:ln w="25400" algn="ctr">
            <a:noFill/>
            <a:miter lim="800000"/>
            <a:headEnd/>
            <a:tailEnd type="none" w="lg" len="lg"/>
          </a:ln>
        </p:spPr>
        <p:txBody>
          <a:bodyPr>
            <a:spAutoFit/>
          </a:bodyPr>
          <a:lstStyle/>
          <a:p>
            <a:pPr>
              <a:spcBef>
                <a:spcPct val="50000"/>
              </a:spcBef>
            </a:pPr>
            <a:r>
              <a:rPr lang="en-GB" sz="1800" dirty="0">
                <a:solidFill>
                  <a:schemeClr val="bg1"/>
                </a:solidFill>
              </a:rPr>
              <a:t>GC2.0</a:t>
            </a:r>
          </a:p>
        </p:txBody>
      </p:sp>
    </p:spTree>
  </p:cSld>
  <p:clrMapOvr>
    <a:masterClrMapping/>
  </p:clrMapOvr>
  <p:transition spd="med">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GC3 suite</a:t>
            </a:r>
            <a:endParaRPr lang="en-US" dirty="0"/>
          </a:p>
        </p:txBody>
      </p:sp>
      <p:sp>
        <p:nvSpPr>
          <p:cNvPr id="3" name="Subtitle 2"/>
          <p:cNvSpPr>
            <a:spLocks noGrp="1"/>
          </p:cNvSpPr>
          <p:nvPr>
            <p:ph type="subTitle" idx="1"/>
          </p:nvPr>
        </p:nvSpPr>
        <p:spPr/>
        <p:txBody>
          <a:bodyPr/>
          <a:lstStyle/>
          <a:p>
            <a:r>
              <a:rPr lang="en-US" dirty="0" smtClean="0"/>
              <a:t>What does it look like?</a:t>
            </a:r>
          </a:p>
        </p:txBody>
      </p:sp>
    </p:spTree>
    <p:extLst>
      <p:ext uri="{BB962C8B-B14F-4D97-AF65-F5344CB8AC3E}">
        <p14:creationId xmlns="" xmlns:p14="http://schemas.microsoft.com/office/powerpoint/2010/main" val="1732071070"/>
      </p:ext>
    </p:extLst>
  </p:cSld>
  <p:clrMapOvr>
    <a:masterClrMapping/>
  </p:clrMapOvr>
  <p:transition spd="med">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Standard Couple GC3</a:t>
            </a:r>
            <a:endParaRPr lang="en-GB" dirty="0"/>
          </a:p>
        </p:txBody>
      </p:sp>
      <p:sp>
        <p:nvSpPr>
          <p:cNvPr id="3" name="Subtitle 2"/>
          <p:cNvSpPr>
            <a:spLocks noGrp="1"/>
          </p:cNvSpPr>
          <p:nvPr>
            <p:ph type="subTitle" idx="1"/>
          </p:nvPr>
        </p:nvSpPr>
        <p:spPr/>
        <p:txBody>
          <a:bodyPr/>
          <a:lstStyle/>
          <a:p>
            <a:r>
              <a:rPr lang="en-GB" dirty="0" smtClean="0"/>
              <a:t>Lots of apps and tasks...</a:t>
            </a:r>
            <a:endParaRPr lang="en-GB" dirty="0"/>
          </a:p>
        </p:txBody>
      </p:sp>
      <p:pic>
        <p:nvPicPr>
          <p:cNvPr id="18" name="Picture 17" descr="GC3_01.png"/>
          <p:cNvPicPr>
            <a:picLocks noChangeAspect="1"/>
          </p:cNvPicPr>
          <p:nvPr/>
        </p:nvPicPr>
        <p:blipFill>
          <a:blip r:embed="rId2" cstate="print"/>
          <a:stretch>
            <a:fillRect/>
          </a:stretch>
        </p:blipFill>
        <p:spPr>
          <a:xfrm>
            <a:off x="2123728" y="2024462"/>
            <a:ext cx="4680520" cy="4692969"/>
          </a:xfrm>
          <a:prstGeom prst="rect">
            <a:avLst/>
          </a:prstGeom>
        </p:spPr>
      </p:pic>
    </p:spTree>
  </p:cSld>
  <p:clrMapOvr>
    <a:masterClrMapping/>
  </p:clrMapOvr>
  <p:transition spd="med">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Standard Couple GC3</a:t>
            </a:r>
            <a:endParaRPr lang="en-GB" dirty="0"/>
          </a:p>
        </p:txBody>
      </p:sp>
      <p:sp>
        <p:nvSpPr>
          <p:cNvPr id="3" name="Subtitle 2"/>
          <p:cNvSpPr>
            <a:spLocks noGrp="1"/>
          </p:cNvSpPr>
          <p:nvPr>
            <p:ph type="subTitle" idx="1"/>
          </p:nvPr>
        </p:nvSpPr>
        <p:spPr/>
        <p:txBody>
          <a:bodyPr/>
          <a:lstStyle/>
          <a:p>
            <a:r>
              <a:rPr lang="en-GB" dirty="0" smtClean="0"/>
              <a:t>GC3 Components</a:t>
            </a:r>
            <a:endParaRPr lang="en-GB" dirty="0"/>
          </a:p>
        </p:txBody>
      </p:sp>
      <p:graphicFrame>
        <p:nvGraphicFramePr>
          <p:cNvPr id="5" name="Table 4"/>
          <p:cNvGraphicFramePr>
            <a:graphicFrameLocks noGrp="1"/>
          </p:cNvGraphicFramePr>
          <p:nvPr/>
        </p:nvGraphicFramePr>
        <p:xfrm>
          <a:off x="251520" y="2636912"/>
          <a:ext cx="8640960" cy="2595880"/>
        </p:xfrm>
        <a:graphic>
          <a:graphicData uri="http://schemas.openxmlformats.org/drawingml/2006/table">
            <a:tbl>
              <a:tblPr firstRow="1" bandRow="1">
                <a:tableStyleId>{5C22544A-7EE6-4342-B048-85BDC9FD1C3A}</a:tableStyleId>
              </a:tblPr>
              <a:tblGrid>
                <a:gridCol w="2251007"/>
                <a:gridCol w="6389953"/>
              </a:tblGrid>
              <a:tr h="370840">
                <a:tc>
                  <a:txBody>
                    <a:bodyPr/>
                    <a:lstStyle/>
                    <a:p>
                      <a:pPr algn="l"/>
                      <a:r>
                        <a:rPr lang="en-GB" sz="1800" i="1" dirty="0" smtClean="0"/>
                        <a:t>Task</a:t>
                      </a:r>
                      <a:endParaRPr lang="en-GB" sz="1800" i="1" dirty="0"/>
                    </a:p>
                  </a:txBody>
                  <a:tcPr/>
                </a:tc>
                <a:tc>
                  <a:txBody>
                    <a:bodyPr/>
                    <a:lstStyle/>
                    <a:p>
                      <a:r>
                        <a:rPr lang="en-GB" sz="1800" dirty="0" smtClean="0"/>
                        <a:t>Description</a:t>
                      </a:r>
                      <a:endParaRPr lang="en-GB" sz="1800" dirty="0"/>
                    </a:p>
                  </a:txBody>
                  <a:tcPr/>
                </a:tc>
              </a:tr>
              <a:tr h="370840">
                <a:tc>
                  <a:txBody>
                    <a:bodyPr/>
                    <a:lstStyle/>
                    <a:p>
                      <a:pPr algn="l"/>
                      <a:r>
                        <a:rPr lang="en-GB" sz="1800" i="1" dirty="0" smtClean="0">
                          <a:solidFill>
                            <a:schemeClr val="bg1"/>
                          </a:solidFill>
                        </a:rPr>
                        <a:t>fcm_make2_um</a:t>
                      </a:r>
                    </a:p>
                  </a:txBody>
                  <a:tcPr/>
                </a:tc>
                <a:tc>
                  <a:txBody>
                    <a:bodyPr/>
                    <a:lstStyle/>
                    <a:p>
                      <a:r>
                        <a:rPr lang="en-GB" sz="1800" dirty="0" smtClean="0">
                          <a:solidFill>
                            <a:schemeClr val="bg1"/>
                          </a:solidFill>
                        </a:rPr>
                        <a:t>Will continue the </a:t>
                      </a:r>
                      <a:r>
                        <a:rPr lang="en-GB" sz="1800" dirty="0" err="1" smtClean="0">
                          <a:solidFill>
                            <a:schemeClr val="bg1"/>
                          </a:solidFill>
                        </a:rPr>
                        <a:t>fcm</a:t>
                      </a:r>
                      <a:r>
                        <a:rPr lang="en-GB" sz="1800" dirty="0" smtClean="0">
                          <a:solidFill>
                            <a:schemeClr val="bg1"/>
                          </a:solidFill>
                        </a:rPr>
                        <a:t> make command at a remote HOST</a:t>
                      </a:r>
                      <a:endParaRPr lang="en-GB" sz="1800" dirty="0">
                        <a:solidFill>
                          <a:schemeClr val="bg1"/>
                        </a:solidFill>
                      </a:endParaRPr>
                    </a:p>
                  </a:txBody>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i="1" dirty="0" err="1" smtClean="0">
                          <a:solidFill>
                            <a:schemeClr val="bg1"/>
                          </a:solidFill>
                        </a:rPr>
                        <a:t>install_ancil</a:t>
                      </a:r>
                      <a:endParaRPr lang="en-GB" sz="1800" i="1" dirty="0" smtClean="0">
                        <a:solidFill>
                          <a:schemeClr val="bg1"/>
                        </a:solidFill>
                      </a:endParaRPr>
                    </a:p>
                  </a:txBody>
                  <a:tcPr/>
                </a:tc>
                <a:tc>
                  <a:txBody>
                    <a:bodyPr/>
                    <a:lstStyle/>
                    <a:p>
                      <a:r>
                        <a:rPr lang="en-GB" sz="1800" dirty="0" smtClean="0">
                          <a:solidFill>
                            <a:schemeClr val="bg1"/>
                          </a:solidFill>
                        </a:rPr>
                        <a:t>Installs the </a:t>
                      </a:r>
                      <a:r>
                        <a:rPr lang="en-GB" sz="1800" dirty="0" err="1" smtClean="0">
                          <a:solidFill>
                            <a:schemeClr val="bg1"/>
                          </a:solidFill>
                        </a:rPr>
                        <a:t>ancil</a:t>
                      </a:r>
                      <a:r>
                        <a:rPr lang="en-GB" sz="1800" baseline="0" dirty="0" smtClean="0">
                          <a:solidFill>
                            <a:schemeClr val="bg1"/>
                          </a:solidFill>
                        </a:rPr>
                        <a:t> file</a:t>
                      </a:r>
                      <a:endParaRPr lang="en-GB" sz="1800" dirty="0">
                        <a:solidFill>
                          <a:schemeClr val="bg1"/>
                        </a:solidFill>
                      </a:endParaRPr>
                    </a:p>
                  </a:txBody>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i="1" dirty="0" err="1" smtClean="0">
                          <a:solidFill>
                            <a:schemeClr val="bg1"/>
                          </a:solidFill>
                        </a:rPr>
                        <a:t>fcm_make_pp</a:t>
                      </a:r>
                      <a:endParaRPr lang="en-GB" sz="1800" i="1" dirty="0" smtClean="0">
                        <a:solidFill>
                          <a:schemeClr val="bg1"/>
                        </a:solidFill>
                      </a:endParaRPr>
                    </a:p>
                  </a:txBody>
                  <a:tcPr/>
                </a:tc>
                <a:tc>
                  <a:txBody>
                    <a:bodyPr/>
                    <a:lstStyle/>
                    <a:p>
                      <a:r>
                        <a:rPr lang="en-GB" sz="1800" dirty="0" smtClean="0">
                          <a:solidFill>
                            <a:schemeClr val="bg1"/>
                          </a:solidFill>
                        </a:rPr>
                        <a:t>Build Archiving app</a:t>
                      </a:r>
                      <a:endParaRPr lang="en-GB" sz="1800" dirty="0">
                        <a:solidFill>
                          <a:schemeClr val="bg1"/>
                        </a:solidFill>
                      </a:endParaRPr>
                    </a:p>
                  </a:txBody>
                  <a:tcPr/>
                </a:tc>
              </a:tr>
              <a:tr h="370840">
                <a:tc>
                  <a:txBody>
                    <a:bodyPr/>
                    <a:lstStyle/>
                    <a:p>
                      <a:pPr algn="l"/>
                      <a:r>
                        <a:rPr lang="en-GB" sz="1800" i="1" dirty="0" smtClean="0">
                          <a:solidFill>
                            <a:schemeClr val="bg1"/>
                          </a:solidFill>
                        </a:rPr>
                        <a:t>fcm_make2_ocean</a:t>
                      </a:r>
                    </a:p>
                  </a:txBody>
                  <a:tcPr/>
                </a:tc>
                <a:tc>
                  <a:txBody>
                    <a:bodyPr/>
                    <a:lstStyle/>
                    <a:p>
                      <a:r>
                        <a:rPr lang="en-GB" sz="1800" dirty="0" smtClean="0">
                          <a:solidFill>
                            <a:schemeClr val="bg1"/>
                          </a:solidFill>
                        </a:rPr>
                        <a:t>Similar to </a:t>
                      </a:r>
                      <a:r>
                        <a:rPr lang="en-GB" sz="1800" i="1" dirty="0" err="1" smtClean="0">
                          <a:solidFill>
                            <a:schemeClr val="bg1"/>
                          </a:solidFill>
                        </a:rPr>
                        <a:t>fcm_make</a:t>
                      </a:r>
                      <a:r>
                        <a:rPr lang="en-GB" sz="1800" baseline="0" dirty="0" smtClean="0">
                          <a:solidFill>
                            <a:schemeClr val="bg1"/>
                          </a:solidFill>
                        </a:rPr>
                        <a:t> but for the ocean model</a:t>
                      </a:r>
                      <a:endParaRPr lang="en-GB" sz="1800" dirty="0">
                        <a:solidFill>
                          <a:schemeClr val="bg1"/>
                        </a:solidFill>
                      </a:endParaRPr>
                    </a:p>
                  </a:txBody>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i="1" dirty="0" err="1" smtClean="0">
                          <a:solidFill>
                            <a:schemeClr val="bg1"/>
                          </a:solidFill>
                        </a:rPr>
                        <a:t>postproc</a:t>
                      </a:r>
                      <a:endParaRPr lang="en-GB" sz="1800" i="1" dirty="0" smtClean="0">
                        <a:solidFill>
                          <a:schemeClr val="bg1"/>
                        </a:solidFill>
                      </a:endParaRPr>
                    </a:p>
                  </a:txBody>
                  <a:tcPr/>
                </a:tc>
                <a:tc>
                  <a:txBody>
                    <a:bodyPr/>
                    <a:lstStyle/>
                    <a:p>
                      <a:r>
                        <a:rPr lang="en-GB" sz="1800" dirty="0" smtClean="0">
                          <a:solidFill>
                            <a:schemeClr val="bg1"/>
                          </a:solidFill>
                        </a:rPr>
                        <a:t>Archiving and deletion of dumps and pp files</a:t>
                      </a:r>
                      <a:endParaRPr lang="en-GB" sz="1800" dirty="0">
                        <a:solidFill>
                          <a:schemeClr val="bg1"/>
                        </a:solidFill>
                      </a:endParaRPr>
                    </a:p>
                  </a:txBody>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i="1" dirty="0" smtClean="0">
                          <a:solidFill>
                            <a:schemeClr val="bg1"/>
                          </a:solidFill>
                        </a:rPr>
                        <a:t>housekeeping</a:t>
                      </a:r>
                    </a:p>
                  </a:txBody>
                  <a:tcPr/>
                </a:tc>
                <a:tc>
                  <a:txBody>
                    <a:bodyPr/>
                    <a:lstStyle/>
                    <a:p>
                      <a:r>
                        <a:rPr lang="en-GB" sz="1800" dirty="0" smtClean="0">
                          <a:solidFill>
                            <a:schemeClr val="bg1"/>
                          </a:solidFill>
                        </a:rPr>
                        <a:t>Tidy logs and old working directories</a:t>
                      </a:r>
                      <a:endParaRPr lang="en-GB" sz="1800" dirty="0">
                        <a:solidFill>
                          <a:schemeClr val="bg1"/>
                        </a:solidFill>
                      </a:endParaRPr>
                    </a:p>
                  </a:txBody>
                  <a:tcPr/>
                </a:tc>
              </a:tr>
            </a:tbl>
          </a:graphicData>
        </a:graphic>
      </p:graphicFrame>
    </p:spTree>
  </p:cSld>
  <p:clrMapOvr>
    <a:masterClrMapping/>
  </p:clrMapOvr>
  <p:transition spd="med">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Rose suite</a:t>
            </a:r>
            <a:endParaRPr lang="en-GB" dirty="0"/>
          </a:p>
        </p:txBody>
      </p:sp>
      <p:sp>
        <p:nvSpPr>
          <p:cNvPr id="3" name="Subtitle 2"/>
          <p:cNvSpPr>
            <a:spLocks noGrp="1"/>
          </p:cNvSpPr>
          <p:nvPr>
            <p:ph type="subTitle" idx="1"/>
          </p:nvPr>
        </p:nvSpPr>
        <p:spPr/>
        <p:txBody>
          <a:bodyPr/>
          <a:lstStyle/>
          <a:p>
            <a:r>
              <a:rPr lang="en-GB" dirty="0" smtClean="0"/>
              <a:t>Differences from GA7 menus &amp; contents </a:t>
            </a:r>
            <a:endParaRPr lang="en-GB" dirty="0"/>
          </a:p>
        </p:txBody>
      </p:sp>
      <p:pic>
        <p:nvPicPr>
          <p:cNvPr id="4" name="Picture 3" descr="GC3_02.png"/>
          <p:cNvPicPr>
            <a:picLocks noChangeAspect="1"/>
          </p:cNvPicPr>
          <p:nvPr/>
        </p:nvPicPr>
        <p:blipFill>
          <a:blip r:embed="rId2" cstate="print"/>
          <a:stretch>
            <a:fillRect/>
          </a:stretch>
        </p:blipFill>
        <p:spPr>
          <a:xfrm>
            <a:off x="539552" y="1962234"/>
            <a:ext cx="8136904" cy="4707126"/>
          </a:xfrm>
          <a:prstGeom prst="rect">
            <a:avLst/>
          </a:prstGeom>
        </p:spPr>
      </p:pic>
      <p:sp>
        <p:nvSpPr>
          <p:cNvPr id="5" name="Rectangle 4"/>
          <p:cNvSpPr/>
          <p:nvPr/>
        </p:nvSpPr>
        <p:spPr bwMode="auto">
          <a:xfrm>
            <a:off x="827584" y="3276000"/>
            <a:ext cx="1080120" cy="144016"/>
          </a:xfrm>
          <a:prstGeom prst="rect">
            <a:avLst/>
          </a:prstGeom>
          <a:noFill/>
          <a:ln w="38100"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sp>
        <p:nvSpPr>
          <p:cNvPr id="6" name="Rectangle 5"/>
          <p:cNvSpPr/>
          <p:nvPr/>
        </p:nvSpPr>
        <p:spPr bwMode="auto">
          <a:xfrm>
            <a:off x="827584" y="3096000"/>
            <a:ext cx="1080120" cy="144016"/>
          </a:xfrm>
          <a:prstGeom prst="rect">
            <a:avLst/>
          </a:prstGeom>
          <a:noFill/>
          <a:ln w="38100"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spTree>
  </p:cSld>
  <p:clrMapOvr>
    <a:masterClrMapping/>
  </p:clrMapOvr>
  <p:transition spd="med">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Rose suite</a:t>
            </a:r>
            <a:endParaRPr lang="en-GB" dirty="0"/>
          </a:p>
        </p:txBody>
      </p:sp>
      <p:sp>
        <p:nvSpPr>
          <p:cNvPr id="3" name="Subtitle 2"/>
          <p:cNvSpPr>
            <a:spLocks noGrp="1"/>
          </p:cNvSpPr>
          <p:nvPr>
            <p:ph type="subTitle" idx="1"/>
          </p:nvPr>
        </p:nvSpPr>
        <p:spPr/>
        <p:txBody>
          <a:bodyPr/>
          <a:lstStyle/>
          <a:p>
            <a:r>
              <a:rPr lang="en-GB" dirty="0" smtClean="0"/>
              <a:t>Differences from GA7 menus &amp; contents </a:t>
            </a:r>
          </a:p>
          <a:p>
            <a:endParaRPr lang="en-GB" dirty="0"/>
          </a:p>
        </p:txBody>
      </p:sp>
      <p:pic>
        <p:nvPicPr>
          <p:cNvPr id="4" name="Picture 3" descr="GC3_03.png"/>
          <p:cNvPicPr>
            <a:picLocks noChangeAspect="1"/>
          </p:cNvPicPr>
          <p:nvPr/>
        </p:nvPicPr>
        <p:blipFill>
          <a:blip r:embed="rId2" cstate="print"/>
          <a:stretch>
            <a:fillRect/>
          </a:stretch>
        </p:blipFill>
        <p:spPr>
          <a:xfrm>
            <a:off x="540456" y="1962000"/>
            <a:ext cx="8136000" cy="4706602"/>
          </a:xfrm>
          <a:prstGeom prst="rect">
            <a:avLst/>
          </a:prstGeom>
        </p:spPr>
      </p:pic>
      <p:sp>
        <p:nvSpPr>
          <p:cNvPr id="5" name="Rectangle 4"/>
          <p:cNvSpPr/>
          <p:nvPr/>
        </p:nvSpPr>
        <p:spPr bwMode="auto">
          <a:xfrm>
            <a:off x="683568" y="3096000"/>
            <a:ext cx="1728192" cy="2637256"/>
          </a:xfrm>
          <a:prstGeom prst="rect">
            <a:avLst/>
          </a:prstGeom>
          <a:noFill/>
          <a:ln w="38100"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sp>
        <p:nvSpPr>
          <p:cNvPr id="6" name="TextBox 5"/>
          <p:cNvSpPr txBox="1"/>
          <p:nvPr/>
        </p:nvSpPr>
        <p:spPr>
          <a:xfrm>
            <a:off x="2699792" y="4509120"/>
            <a:ext cx="5904656" cy="1041054"/>
          </a:xfrm>
          <a:prstGeom prst="rect">
            <a:avLst/>
          </a:prstGeom>
          <a:solidFill>
            <a:schemeClr val="accent4">
              <a:lumMod val="20000"/>
              <a:lumOff val="80000"/>
            </a:schemeClr>
          </a:solidFill>
          <a:ln w="38100">
            <a:solidFill>
              <a:schemeClr val="accent3"/>
            </a:solidFill>
          </a:ln>
        </p:spPr>
        <p:txBody>
          <a:bodyPr wrap="square" rtlCol="0">
            <a:spAutoFit/>
          </a:bodyPr>
          <a:lstStyle/>
          <a:p>
            <a:pPr algn="ctr">
              <a:lnSpc>
                <a:spcPct val="150000"/>
              </a:lnSpc>
            </a:pPr>
            <a:r>
              <a:rPr lang="en-GB" sz="1800" b="1" dirty="0" smtClean="0">
                <a:solidFill>
                  <a:schemeClr val="bg1"/>
                </a:solidFill>
              </a:rPr>
              <a:t>Includes all the </a:t>
            </a:r>
            <a:r>
              <a:rPr lang="en-GB" sz="1800" b="1" dirty="0" err="1" smtClean="0">
                <a:solidFill>
                  <a:schemeClr val="bg1"/>
                </a:solidFill>
              </a:rPr>
              <a:t>namelists</a:t>
            </a:r>
            <a:r>
              <a:rPr lang="en-GB" sz="1800" b="1" dirty="0" smtClean="0">
                <a:solidFill>
                  <a:schemeClr val="bg1"/>
                </a:solidFill>
              </a:rPr>
              <a:t>/ options for the science configuration of the models</a:t>
            </a:r>
            <a:endParaRPr lang="en-GB" sz="1800" dirty="0" smtClean="0">
              <a:solidFill>
                <a:schemeClr val="bg1"/>
              </a:solidFill>
            </a:endParaRPr>
          </a:p>
          <a:p>
            <a:pPr lvl="1" algn="ctr">
              <a:buFont typeface="Arial" pitchFamily="34" charset="0"/>
              <a:buChar char="•"/>
            </a:pPr>
            <a:endParaRPr lang="en-GB" sz="900" dirty="0" smtClean="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UM Global Model Development</a:t>
            </a:r>
            <a:endParaRPr lang="en-US" dirty="0"/>
          </a:p>
        </p:txBody>
      </p:sp>
      <p:sp>
        <p:nvSpPr>
          <p:cNvPr id="3" name="Subtitle 2"/>
          <p:cNvSpPr>
            <a:spLocks noGrp="1"/>
          </p:cNvSpPr>
          <p:nvPr>
            <p:ph type="subTitle" idx="1"/>
          </p:nvPr>
        </p:nvSpPr>
        <p:spPr/>
        <p:txBody>
          <a:bodyPr/>
          <a:lstStyle/>
          <a:p>
            <a:r>
              <a:rPr lang="en-US" dirty="0" smtClean="0"/>
              <a:t>UM Science Configurations</a:t>
            </a:r>
          </a:p>
        </p:txBody>
      </p:sp>
    </p:spTree>
    <p:extLst>
      <p:ext uri="{BB962C8B-B14F-4D97-AF65-F5344CB8AC3E}">
        <p14:creationId xmlns="" xmlns:p14="http://schemas.microsoft.com/office/powerpoint/2010/main" val="1732071070"/>
      </p:ext>
    </p:extLst>
  </p:cSld>
  <p:clrMapOvr>
    <a:masterClrMapping/>
  </p:clrMapOvr>
  <p:transition spd="med">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Rose suite</a:t>
            </a:r>
            <a:endParaRPr lang="en-GB" dirty="0"/>
          </a:p>
        </p:txBody>
      </p:sp>
      <p:sp>
        <p:nvSpPr>
          <p:cNvPr id="3" name="Subtitle 2"/>
          <p:cNvSpPr>
            <a:spLocks noGrp="1"/>
          </p:cNvSpPr>
          <p:nvPr>
            <p:ph type="subTitle" idx="1"/>
          </p:nvPr>
        </p:nvSpPr>
        <p:spPr/>
        <p:txBody>
          <a:bodyPr/>
          <a:lstStyle/>
          <a:p>
            <a:r>
              <a:rPr lang="en-GB" dirty="0" smtClean="0"/>
              <a:t>Differences from GA7 menus &amp; contents </a:t>
            </a:r>
          </a:p>
          <a:p>
            <a:endParaRPr lang="en-GB" dirty="0"/>
          </a:p>
        </p:txBody>
      </p:sp>
      <p:pic>
        <p:nvPicPr>
          <p:cNvPr id="4" name="Picture 3" descr="GC3_04.png"/>
          <p:cNvPicPr>
            <a:picLocks noChangeAspect="1"/>
          </p:cNvPicPr>
          <p:nvPr/>
        </p:nvPicPr>
        <p:blipFill>
          <a:blip r:embed="rId2" cstate="print"/>
          <a:stretch>
            <a:fillRect/>
          </a:stretch>
        </p:blipFill>
        <p:spPr>
          <a:xfrm>
            <a:off x="540000" y="1962000"/>
            <a:ext cx="8100000" cy="4685776"/>
          </a:xfrm>
          <a:prstGeom prst="rect">
            <a:avLst/>
          </a:prstGeom>
        </p:spPr>
      </p:pic>
      <p:sp>
        <p:nvSpPr>
          <p:cNvPr id="5" name="Rectangle 4"/>
          <p:cNvSpPr/>
          <p:nvPr/>
        </p:nvSpPr>
        <p:spPr bwMode="auto">
          <a:xfrm>
            <a:off x="683568" y="3212976"/>
            <a:ext cx="1728192" cy="1656184"/>
          </a:xfrm>
          <a:prstGeom prst="rect">
            <a:avLst/>
          </a:prstGeom>
          <a:noFill/>
          <a:ln w="38100"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spTree>
  </p:cSld>
  <p:clrMapOvr>
    <a:masterClrMapping/>
  </p:clrMapOvr>
  <p:transition spd="med">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C3_05.png"/>
          <p:cNvPicPr>
            <a:picLocks noChangeAspect="1"/>
          </p:cNvPicPr>
          <p:nvPr/>
        </p:nvPicPr>
        <p:blipFill>
          <a:blip r:embed="rId2" cstate="print"/>
          <a:stretch>
            <a:fillRect/>
          </a:stretch>
        </p:blipFill>
        <p:spPr>
          <a:xfrm>
            <a:off x="1525186" y="2996952"/>
            <a:ext cx="5999142" cy="3518332"/>
          </a:xfrm>
          <a:prstGeom prst="rect">
            <a:avLst/>
          </a:prstGeom>
        </p:spPr>
      </p:pic>
      <p:sp>
        <p:nvSpPr>
          <p:cNvPr id="2" name="Title 1"/>
          <p:cNvSpPr>
            <a:spLocks noGrp="1"/>
          </p:cNvSpPr>
          <p:nvPr>
            <p:ph type="ctrTitle"/>
          </p:nvPr>
        </p:nvSpPr>
        <p:spPr/>
        <p:txBody>
          <a:bodyPr/>
          <a:lstStyle/>
          <a:p>
            <a:r>
              <a:rPr lang="en-GB" dirty="0" smtClean="0"/>
              <a:t>GC3 Rose suite</a:t>
            </a:r>
            <a:endParaRPr lang="en-GB" dirty="0"/>
          </a:p>
        </p:txBody>
      </p:sp>
      <p:sp>
        <p:nvSpPr>
          <p:cNvPr id="3" name="Subtitle 2"/>
          <p:cNvSpPr>
            <a:spLocks noGrp="1"/>
          </p:cNvSpPr>
          <p:nvPr>
            <p:ph type="subTitle" idx="1"/>
          </p:nvPr>
        </p:nvSpPr>
        <p:spPr/>
        <p:txBody>
          <a:bodyPr/>
          <a:lstStyle/>
          <a:p>
            <a:r>
              <a:rPr lang="en-GB" dirty="0" smtClean="0"/>
              <a:t>Info/Metadata/Triggers</a:t>
            </a:r>
            <a:endParaRPr lang="en-GB" dirty="0"/>
          </a:p>
        </p:txBody>
      </p:sp>
      <p:sp>
        <p:nvSpPr>
          <p:cNvPr id="4" name="TextBox 3"/>
          <p:cNvSpPr txBox="1"/>
          <p:nvPr/>
        </p:nvSpPr>
        <p:spPr>
          <a:xfrm>
            <a:off x="395536" y="2132856"/>
            <a:ext cx="8496944" cy="353943"/>
          </a:xfrm>
          <a:prstGeom prst="rect">
            <a:avLst/>
          </a:prstGeom>
          <a:noFill/>
        </p:spPr>
        <p:txBody>
          <a:bodyPr wrap="square" rtlCol="0">
            <a:spAutoFit/>
          </a:bodyPr>
          <a:lstStyle/>
          <a:p>
            <a:r>
              <a:rPr lang="en-GB" sz="2000" b="1" dirty="0" smtClean="0">
                <a:solidFill>
                  <a:schemeClr val="bg1"/>
                </a:solidFill>
              </a:rPr>
              <a:t>Trigger ignored settings also available for the coupled models</a:t>
            </a:r>
            <a:endParaRPr lang="en-GB" sz="2000" b="1" dirty="0">
              <a:solidFill>
                <a:schemeClr val="bg1"/>
              </a:solidFill>
            </a:endParaRPr>
          </a:p>
        </p:txBody>
      </p:sp>
      <p:sp>
        <p:nvSpPr>
          <p:cNvPr id="5" name="Rectangle 4"/>
          <p:cNvSpPr/>
          <p:nvPr/>
        </p:nvSpPr>
        <p:spPr>
          <a:xfrm>
            <a:off x="827584" y="2564904"/>
            <a:ext cx="8280920" cy="337208"/>
          </a:xfrm>
          <a:prstGeom prst="rect">
            <a:avLst/>
          </a:prstGeom>
        </p:spPr>
        <p:txBody>
          <a:bodyPr wrap="square">
            <a:spAutoFit/>
          </a:bodyPr>
          <a:lstStyle/>
          <a:p>
            <a:r>
              <a:rPr lang="en-GB" sz="1800" dirty="0" smtClean="0">
                <a:solidFill>
                  <a:schemeClr val="bg1"/>
                </a:solidFill>
              </a:rPr>
              <a:t>Try activating </a:t>
            </a:r>
            <a:r>
              <a:rPr lang="en-GB" sz="1800" b="1" dirty="0" err="1" smtClean="0">
                <a:solidFill>
                  <a:schemeClr val="accent6">
                    <a:lumMod val="50000"/>
                  </a:schemeClr>
                </a:solidFill>
                <a:latin typeface="Courier New" pitchFamily="49" charset="0"/>
                <a:cs typeface="Courier New" pitchFamily="49" charset="0"/>
              </a:rPr>
              <a:t>ln_zdfnpc</a:t>
            </a:r>
            <a:r>
              <a:rPr lang="en-GB" sz="1800" dirty="0" smtClean="0">
                <a:solidFill>
                  <a:schemeClr val="bg1"/>
                </a:solidFill>
              </a:rPr>
              <a:t> in the </a:t>
            </a:r>
            <a:r>
              <a:rPr lang="en-GB" sz="1800" dirty="0" err="1" smtClean="0">
                <a:solidFill>
                  <a:schemeClr val="bg1"/>
                </a:solidFill>
              </a:rPr>
              <a:t>Nemo</a:t>
            </a:r>
            <a:r>
              <a:rPr lang="en-GB" sz="1800" dirty="0" smtClean="0">
                <a:solidFill>
                  <a:schemeClr val="bg1"/>
                </a:solidFill>
              </a:rPr>
              <a:t> </a:t>
            </a:r>
            <a:r>
              <a:rPr lang="en-GB" sz="1800" i="1" dirty="0" smtClean="0">
                <a:solidFill>
                  <a:schemeClr val="bg1"/>
                </a:solidFill>
              </a:rPr>
              <a:t>vertical physics </a:t>
            </a:r>
            <a:r>
              <a:rPr lang="en-GB" sz="1800" dirty="0" err="1" smtClean="0">
                <a:solidFill>
                  <a:schemeClr val="bg1"/>
                </a:solidFill>
              </a:rPr>
              <a:t>namelist</a:t>
            </a:r>
            <a:r>
              <a:rPr lang="en-GB" sz="1800" dirty="0" smtClean="0">
                <a:solidFill>
                  <a:schemeClr val="bg1"/>
                </a:solidFill>
              </a:rPr>
              <a:t>... </a:t>
            </a:r>
            <a:endParaRPr lang="en-GB" sz="1800" dirty="0">
              <a:solidFill>
                <a:schemeClr val="bg1"/>
              </a:solidFill>
            </a:endParaRPr>
          </a:p>
        </p:txBody>
      </p:sp>
      <p:sp>
        <p:nvSpPr>
          <p:cNvPr id="7" name="Rectangle 6"/>
          <p:cNvSpPr/>
          <p:nvPr/>
        </p:nvSpPr>
        <p:spPr bwMode="auto">
          <a:xfrm>
            <a:off x="5004048" y="5733256"/>
            <a:ext cx="432048" cy="216024"/>
          </a:xfrm>
          <a:prstGeom prst="rect">
            <a:avLst/>
          </a:prstGeom>
          <a:noFill/>
          <a:ln w="34925"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spTree>
  </p:cSld>
  <p:clrMapOvr>
    <a:masterClrMapping/>
  </p:clrMapOvr>
  <p:transition spd="med">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Output</a:t>
            </a:r>
            <a:endParaRPr lang="en-GB" dirty="0"/>
          </a:p>
        </p:txBody>
      </p:sp>
      <p:sp>
        <p:nvSpPr>
          <p:cNvPr id="3" name="Subtitle 2"/>
          <p:cNvSpPr>
            <a:spLocks noGrp="1"/>
          </p:cNvSpPr>
          <p:nvPr>
            <p:ph type="subTitle" idx="1"/>
          </p:nvPr>
        </p:nvSpPr>
        <p:spPr/>
        <p:txBody>
          <a:bodyPr/>
          <a:lstStyle/>
          <a:p>
            <a:r>
              <a:rPr lang="en-GB" dirty="0" smtClean="0"/>
              <a:t>Extra output streams for Ocean &amp; Ice </a:t>
            </a:r>
            <a:r>
              <a:rPr lang="en-GB" dirty="0" err="1" smtClean="0"/>
              <a:t>Postproc</a:t>
            </a:r>
            <a:endParaRPr lang="en-GB" dirty="0"/>
          </a:p>
        </p:txBody>
      </p:sp>
      <p:pic>
        <p:nvPicPr>
          <p:cNvPr id="1027" name="Picture 3" descr="C:\Users\joao.teixeira\AppData\Local\Microsoft\Windows\Temporary Internet Files\Content.IE5\O1Z2N8YH\Klaus-The-Goldfish-American-Dad-psd9272[1].png"/>
          <p:cNvPicPr>
            <a:picLocks noChangeAspect="1" noChangeArrowheads="1"/>
          </p:cNvPicPr>
          <p:nvPr/>
        </p:nvPicPr>
        <p:blipFill>
          <a:blip r:embed="rId2" cstate="print"/>
          <a:srcRect/>
          <a:stretch>
            <a:fillRect/>
          </a:stretch>
        </p:blipFill>
        <p:spPr bwMode="auto">
          <a:xfrm>
            <a:off x="7317704" y="332656"/>
            <a:ext cx="1646784" cy="1255672"/>
          </a:xfrm>
          <a:prstGeom prst="rect">
            <a:avLst/>
          </a:prstGeom>
          <a:noFill/>
        </p:spPr>
      </p:pic>
      <p:pic>
        <p:nvPicPr>
          <p:cNvPr id="6" name="Picture 3" descr="convective_tower"/>
          <p:cNvPicPr>
            <a:picLocks noChangeAspect="1" noChangeArrowheads="1"/>
          </p:cNvPicPr>
          <p:nvPr/>
        </p:nvPicPr>
        <p:blipFill>
          <a:blip r:embed="rId3" cstate="print"/>
          <a:srcRect/>
          <a:stretch>
            <a:fillRect/>
          </a:stretch>
        </p:blipFill>
        <p:spPr bwMode="auto">
          <a:xfrm>
            <a:off x="611560" y="2060848"/>
            <a:ext cx="1800200" cy="1298770"/>
          </a:xfrm>
          <a:prstGeom prst="rect">
            <a:avLst/>
          </a:prstGeom>
          <a:noFill/>
          <a:ln w="9525">
            <a:noFill/>
            <a:miter lim="800000"/>
            <a:headEnd/>
            <a:tailEnd/>
          </a:ln>
        </p:spPr>
      </p:pic>
      <p:pic>
        <p:nvPicPr>
          <p:cNvPr id="1029" name="Picture 5" descr="C:\Users\joao.teixeira\AppData\Local\Microsoft\Windows\Temporary Internet Files\Content.IE5\D754346Z\life_under_the_ocean-wide[1].jpg"/>
          <p:cNvPicPr>
            <a:picLocks noChangeAspect="1" noChangeArrowheads="1"/>
          </p:cNvPicPr>
          <p:nvPr/>
        </p:nvPicPr>
        <p:blipFill>
          <a:blip r:embed="rId4" cstate="print"/>
          <a:srcRect/>
          <a:stretch>
            <a:fillRect/>
          </a:stretch>
        </p:blipFill>
        <p:spPr bwMode="auto">
          <a:xfrm>
            <a:off x="611560" y="3731785"/>
            <a:ext cx="1800200" cy="1125247"/>
          </a:xfrm>
          <a:prstGeom prst="rect">
            <a:avLst/>
          </a:prstGeom>
          <a:noFill/>
        </p:spPr>
      </p:pic>
      <p:pic>
        <p:nvPicPr>
          <p:cNvPr id="1032" name="Picture 8" descr="C:\Users\joao.teixeira\AppData\Local\Microsoft\Windows\Temporary Internet Files\Content.IE5\O1Z2N8YH\ice-cube-295036_640[1].png"/>
          <p:cNvPicPr>
            <a:picLocks noChangeAspect="1" noChangeArrowheads="1"/>
          </p:cNvPicPr>
          <p:nvPr/>
        </p:nvPicPr>
        <p:blipFill>
          <a:blip r:embed="rId5" cstate="print"/>
          <a:srcRect/>
          <a:stretch>
            <a:fillRect/>
          </a:stretch>
        </p:blipFill>
        <p:spPr bwMode="auto">
          <a:xfrm>
            <a:off x="611560" y="5229200"/>
            <a:ext cx="1800200" cy="1088559"/>
          </a:xfrm>
          <a:prstGeom prst="rect">
            <a:avLst/>
          </a:prstGeom>
          <a:noFill/>
        </p:spPr>
      </p:pic>
      <p:sp>
        <p:nvSpPr>
          <p:cNvPr id="15" name="TextBox 14"/>
          <p:cNvSpPr txBox="1"/>
          <p:nvPr/>
        </p:nvSpPr>
        <p:spPr>
          <a:xfrm>
            <a:off x="4932040" y="2315253"/>
            <a:ext cx="3816424" cy="789960"/>
          </a:xfrm>
          <a:prstGeom prst="rect">
            <a:avLst/>
          </a:prstGeom>
          <a:solidFill>
            <a:schemeClr val="accent4">
              <a:lumMod val="20000"/>
              <a:lumOff val="80000"/>
            </a:schemeClr>
          </a:solidFill>
        </p:spPr>
        <p:txBody>
          <a:bodyPr wrap="square" rtlCol="0">
            <a:spAutoFit/>
          </a:bodyPr>
          <a:lstStyle/>
          <a:p>
            <a:pPr algn="ctr"/>
            <a:r>
              <a:rPr lang="en-GB" sz="1800" dirty="0" err="1" smtClean="0">
                <a:solidFill>
                  <a:schemeClr val="bg1"/>
                </a:solidFill>
              </a:rPr>
              <a:t>ap</a:t>
            </a:r>
            <a:r>
              <a:rPr lang="en-GB" baseline="-25000" dirty="0" smtClean="0">
                <a:solidFill>
                  <a:schemeClr val="bg1"/>
                </a:solidFill>
              </a:rPr>
              <a:t>*</a:t>
            </a:r>
            <a:r>
              <a:rPr lang="en-GB" sz="1800" dirty="0" smtClean="0">
                <a:solidFill>
                  <a:schemeClr val="bg1"/>
                </a:solidFill>
              </a:rPr>
              <a:t>.pp streams</a:t>
            </a:r>
          </a:p>
          <a:p>
            <a:pPr algn="ctr"/>
            <a:r>
              <a:rPr lang="en-GB" sz="1600" dirty="0" smtClean="0">
                <a:solidFill>
                  <a:schemeClr val="bg1"/>
                </a:solidFill>
              </a:rPr>
              <a:t>(</a:t>
            </a:r>
            <a:r>
              <a:rPr lang="en-GB" sz="1600" dirty="0" err="1" smtClean="0">
                <a:solidFill>
                  <a:schemeClr val="bg1"/>
                </a:solidFill>
              </a:rPr>
              <a:t>apm.pp</a:t>
            </a:r>
            <a:r>
              <a:rPr lang="en-GB" sz="1600" dirty="0" smtClean="0">
                <a:solidFill>
                  <a:schemeClr val="bg1"/>
                </a:solidFill>
              </a:rPr>
              <a:t>, </a:t>
            </a:r>
            <a:r>
              <a:rPr lang="en-GB" sz="1600" dirty="0" err="1" smtClean="0">
                <a:solidFill>
                  <a:schemeClr val="bg1"/>
                </a:solidFill>
              </a:rPr>
              <a:t>aps.pp</a:t>
            </a:r>
            <a:r>
              <a:rPr lang="en-GB" sz="1600" dirty="0" smtClean="0">
                <a:solidFill>
                  <a:schemeClr val="bg1"/>
                </a:solidFill>
              </a:rPr>
              <a:t>, </a:t>
            </a:r>
            <a:r>
              <a:rPr lang="en-GB" sz="1600" dirty="0" err="1" smtClean="0">
                <a:solidFill>
                  <a:schemeClr val="bg1"/>
                </a:solidFill>
              </a:rPr>
              <a:t>apy.pp</a:t>
            </a:r>
            <a:r>
              <a:rPr lang="en-GB" sz="1600" dirty="0" smtClean="0">
                <a:solidFill>
                  <a:schemeClr val="bg1"/>
                </a:solidFill>
              </a:rPr>
              <a:t> )</a:t>
            </a:r>
          </a:p>
          <a:p>
            <a:pPr algn="ctr"/>
            <a:endParaRPr lang="en-GB" sz="800" dirty="0">
              <a:solidFill>
                <a:schemeClr val="bg1"/>
              </a:solidFill>
            </a:endParaRPr>
          </a:p>
        </p:txBody>
      </p:sp>
      <p:sp>
        <p:nvSpPr>
          <p:cNvPr id="16" name="TextBox 15"/>
          <p:cNvSpPr txBox="1"/>
          <p:nvPr/>
        </p:nvSpPr>
        <p:spPr>
          <a:xfrm>
            <a:off x="4932040" y="3892888"/>
            <a:ext cx="3816424" cy="803040"/>
          </a:xfrm>
          <a:prstGeom prst="rect">
            <a:avLst/>
          </a:prstGeom>
          <a:solidFill>
            <a:schemeClr val="accent4">
              <a:lumMod val="20000"/>
              <a:lumOff val="80000"/>
            </a:schemeClr>
          </a:solidFill>
        </p:spPr>
        <p:txBody>
          <a:bodyPr wrap="square" rtlCol="0">
            <a:spAutoFit/>
          </a:bodyPr>
          <a:lstStyle/>
          <a:p>
            <a:pPr algn="ctr"/>
            <a:r>
              <a:rPr lang="en-GB" sz="1800" dirty="0" smtClean="0">
                <a:solidFill>
                  <a:schemeClr val="bg1"/>
                </a:solidFill>
              </a:rPr>
              <a:t>on</a:t>
            </a:r>
            <a:r>
              <a:rPr lang="en-GB" baseline="-25000" dirty="0" smtClean="0">
                <a:solidFill>
                  <a:schemeClr val="bg1"/>
                </a:solidFill>
              </a:rPr>
              <a:t>*</a:t>
            </a:r>
            <a:r>
              <a:rPr lang="en-GB" sz="1800" dirty="0" smtClean="0">
                <a:solidFill>
                  <a:schemeClr val="bg1"/>
                </a:solidFill>
              </a:rPr>
              <a:t>.</a:t>
            </a:r>
            <a:r>
              <a:rPr lang="en-GB" sz="1800" dirty="0" err="1" smtClean="0">
                <a:solidFill>
                  <a:schemeClr val="bg1"/>
                </a:solidFill>
              </a:rPr>
              <a:t>nc.file</a:t>
            </a:r>
            <a:r>
              <a:rPr lang="en-GB" sz="1800" dirty="0" smtClean="0">
                <a:solidFill>
                  <a:schemeClr val="bg1"/>
                </a:solidFill>
              </a:rPr>
              <a:t> streams</a:t>
            </a:r>
          </a:p>
          <a:p>
            <a:pPr algn="ctr"/>
            <a:r>
              <a:rPr lang="en-GB" sz="1600" dirty="0" smtClean="0">
                <a:solidFill>
                  <a:schemeClr val="bg1"/>
                </a:solidFill>
              </a:rPr>
              <a:t>(</a:t>
            </a:r>
            <a:r>
              <a:rPr lang="en-GB" sz="1600" dirty="0" err="1" smtClean="0">
                <a:solidFill>
                  <a:schemeClr val="bg1"/>
                </a:solidFill>
              </a:rPr>
              <a:t>onm.nc.file</a:t>
            </a:r>
            <a:r>
              <a:rPr lang="en-GB" sz="1600" dirty="0" smtClean="0">
                <a:solidFill>
                  <a:schemeClr val="bg1"/>
                </a:solidFill>
              </a:rPr>
              <a:t>, </a:t>
            </a:r>
            <a:r>
              <a:rPr lang="en-GB" sz="1600" dirty="0" err="1" smtClean="0">
                <a:solidFill>
                  <a:schemeClr val="bg1"/>
                </a:solidFill>
              </a:rPr>
              <a:t>ons.nc.file</a:t>
            </a:r>
            <a:r>
              <a:rPr lang="en-GB" sz="1600" dirty="0" smtClean="0">
                <a:solidFill>
                  <a:schemeClr val="bg1"/>
                </a:solidFill>
              </a:rPr>
              <a:t>, </a:t>
            </a:r>
            <a:r>
              <a:rPr lang="en-GB" sz="1600" dirty="0" err="1" smtClean="0">
                <a:solidFill>
                  <a:schemeClr val="bg1"/>
                </a:solidFill>
              </a:rPr>
              <a:t>ony.nc.file</a:t>
            </a:r>
            <a:r>
              <a:rPr lang="en-GB" sz="1600" dirty="0" smtClean="0">
                <a:solidFill>
                  <a:schemeClr val="bg1"/>
                </a:solidFill>
              </a:rPr>
              <a:t>)</a:t>
            </a:r>
          </a:p>
          <a:p>
            <a:pPr algn="ctr"/>
            <a:endParaRPr lang="en-GB" sz="800" dirty="0">
              <a:solidFill>
                <a:schemeClr val="bg1"/>
              </a:solidFill>
            </a:endParaRPr>
          </a:p>
        </p:txBody>
      </p:sp>
      <p:sp>
        <p:nvSpPr>
          <p:cNvPr id="17" name="TextBox 16"/>
          <p:cNvSpPr txBox="1"/>
          <p:nvPr/>
        </p:nvSpPr>
        <p:spPr>
          <a:xfrm>
            <a:off x="4932040" y="5378499"/>
            <a:ext cx="3816424" cy="789960"/>
          </a:xfrm>
          <a:prstGeom prst="rect">
            <a:avLst/>
          </a:prstGeom>
          <a:solidFill>
            <a:schemeClr val="accent4">
              <a:lumMod val="20000"/>
              <a:lumOff val="80000"/>
            </a:schemeClr>
          </a:solidFill>
        </p:spPr>
        <p:txBody>
          <a:bodyPr wrap="square" rtlCol="0">
            <a:spAutoFit/>
          </a:bodyPr>
          <a:lstStyle/>
          <a:p>
            <a:pPr algn="ctr"/>
            <a:r>
              <a:rPr lang="en-GB" sz="1800" dirty="0" smtClean="0">
                <a:solidFill>
                  <a:schemeClr val="bg1"/>
                </a:solidFill>
              </a:rPr>
              <a:t>in</a:t>
            </a:r>
            <a:r>
              <a:rPr lang="en-GB" baseline="-25000" dirty="0" smtClean="0">
                <a:solidFill>
                  <a:schemeClr val="bg1"/>
                </a:solidFill>
              </a:rPr>
              <a:t>*</a:t>
            </a:r>
            <a:r>
              <a:rPr lang="en-GB" sz="1800" dirty="0" smtClean="0">
                <a:solidFill>
                  <a:schemeClr val="bg1"/>
                </a:solidFill>
              </a:rPr>
              <a:t>.</a:t>
            </a:r>
            <a:r>
              <a:rPr lang="en-GB" sz="1800" dirty="0" err="1" smtClean="0">
                <a:solidFill>
                  <a:schemeClr val="bg1"/>
                </a:solidFill>
              </a:rPr>
              <a:t>nc.file</a:t>
            </a:r>
            <a:r>
              <a:rPr lang="en-GB" sz="1800" dirty="0" smtClean="0">
                <a:solidFill>
                  <a:schemeClr val="bg1"/>
                </a:solidFill>
              </a:rPr>
              <a:t> streams</a:t>
            </a:r>
          </a:p>
          <a:p>
            <a:pPr algn="ctr"/>
            <a:r>
              <a:rPr lang="en-GB" sz="1600" dirty="0" smtClean="0">
                <a:solidFill>
                  <a:schemeClr val="bg1"/>
                </a:solidFill>
              </a:rPr>
              <a:t>(</a:t>
            </a:r>
            <a:r>
              <a:rPr lang="en-GB" sz="1600" dirty="0" err="1" smtClean="0">
                <a:solidFill>
                  <a:schemeClr val="bg1"/>
                </a:solidFill>
              </a:rPr>
              <a:t>inm.nc.file</a:t>
            </a:r>
            <a:r>
              <a:rPr lang="en-GB" sz="1600" dirty="0" smtClean="0">
                <a:solidFill>
                  <a:schemeClr val="bg1"/>
                </a:solidFill>
              </a:rPr>
              <a:t>, </a:t>
            </a:r>
            <a:r>
              <a:rPr lang="en-GB" sz="1600" dirty="0" err="1" smtClean="0">
                <a:solidFill>
                  <a:schemeClr val="bg1"/>
                </a:solidFill>
              </a:rPr>
              <a:t>ins.nc.file</a:t>
            </a:r>
            <a:r>
              <a:rPr lang="en-GB" sz="1600" dirty="0" smtClean="0">
                <a:solidFill>
                  <a:schemeClr val="bg1"/>
                </a:solidFill>
              </a:rPr>
              <a:t>, </a:t>
            </a:r>
            <a:r>
              <a:rPr lang="en-GB" sz="1600" dirty="0" err="1" smtClean="0">
                <a:solidFill>
                  <a:schemeClr val="bg1"/>
                </a:solidFill>
              </a:rPr>
              <a:t>iny.nc.file</a:t>
            </a:r>
            <a:r>
              <a:rPr lang="en-GB" sz="1600" dirty="0" smtClean="0">
                <a:solidFill>
                  <a:schemeClr val="bg1"/>
                </a:solidFill>
              </a:rPr>
              <a:t>)</a:t>
            </a:r>
          </a:p>
          <a:p>
            <a:pPr algn="ctr"/>
            <a:endParaRPr lang="en-GB" sz="800" dirty="0">
              <a:solidFill>
                <a:schemeClr val="bg1"/>
              </a:solidFill>
            </a:endParaRPr>
          </a:p>
        </p:txBody>
      </p:sp>
      <p:cxnSp>
        <p:nvCxnSpPr>
          <p:cNvPr id="18" name="Straight Arrow Connector 17"/>
          <p:cNvCxnSpPr/>
          <p:nvPr/>
        </p:nvCxnSpPr>
        <p:spPr>
          <a:xfrm>
            <a:off x="2699792" y="2708920"/>
            <a:ext cx="1944216" cy="0"/>
          </a:xfrm>
          <a:prstGeom prst="straightConnector1">
            <a:avLst/>
          </a:prstGeom>
          <a:ln w="50800">
            <a:solidFill>
              <a:schemeClr val="accent3">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2699792" y="4149080"/>
            <a:ext cx="1944216" cy="0"/>
          </a:xfrm>
          <a:prstGeom prst="straightConnector1">
            <a:avLst/>
          </a:prstGeom>
          <a:ln w="50800">
            <a:solidFill>
              <a:schemeClr val="accent3">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2699792" y="5589240"/>
            <a:ext cx="1944216" cy="0"/>
          </a:xfrm>
          <a:prstGeom prst="straightConnector1">
            <a:avLst/>
          </a:prstGeom>
          <a:ln w="50800">
            <a:solidFill>
              <a:schemeClr val="accent3">
                <a:lumMod val="75000"/>
              </a:schemeClr>
            </a:solidFill>
            <a:tailEnd type="arrow"/>
          </a:ln>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2915816" y="2420888"/>
            <a:ext cx="1440160" cy="301621"/>
          </a:xfrm>
          <a:prstGeom prst="rect">
            <a:avLst/>
          </a:prstGeom>
          <a:noFill/>
        </p:spPr>
        <p:txBody>
          <a:bodyPr wrap="square" rtlCol="0">
            <a:spAutoFit/>
          </a:bodyPr>
          <a:lstStyle/>
          <a:p>
            <a:pPr algn="ctr"/>
            <a:r>
              <a:rPr lang="en-GB" sz="1600" dirty="0" smtClean="0">
                <a:solidFill>
                  <a:schemeClr val="bg1"/>
                </a:solidFill>
              </a:rPr>
              <a:t>UM &amp; JULES</a:t>
            </a:r>
            <a:endParaRPr lang="en-GB" sz="1600" dirty="0">
              <a:solidFill>
                <a:schemeClr val="bg1"/>
              </a:solidFill>
            </a:endParaRPr>
          </a:p>
        </p:txBody>
      </p:sp>
      <p:sp>
        <p:nvSpPr>
          <p:cNvPr id="24" name="TextBox 23"/>
          <p:cNvSpPr txBox="1"/>
          <p:nvPr/>
        </p:nvSpPr>
        <p:spPr>
          <a:xfrm>
            <a:off x="2915816" y="3861048"/>
            <a:ext cx="1440160" cy="301621"/>
          </a:xfrm>
          <a:prstGeom prst="rect">
            <a:avLst/>
          </a:prstGeom>
          <a:noFill/>
        </p:spPr>
        <p:txBody>
          <a:bodyPr wrap="square" rtlCol="0">
            <a:spAutoFit/>
          </a:bodyPr>
          <a:lstStyle/>
          <a:p>
            <a:pPr algn="ctr"/>
            <a:r>
              <a:rPr lang="en-GB" sz="1600" dirty="0" smtClean="0">
                <a:solidFill>
                  <a:schemeClr val="bg1"/>
                </a:solidFill>
              </a:rPr>
              <a:t>NEMO</a:t>
            </a:r>
            <a:endParaRPr lang="en-GB" sz="1600" dirty="0">
              <a:solidFill>
                <a:schemeClr val="bg1"/>
              </a:solidFill>
            </a:endParaRPr>
          </a:p>
        </p:txBody>
      </p:sp>
      <p:sp>
        <p:nvSpPr>
          <p:cNvPr id="25" name="TextBox 24"/>
          <p:cNvSpPr txBox="1"/>
          <p:nvPr/>
        </p:nvSpPr>
        <p:spPr>
          <a:xfrm>
            <a:off x="2915816" y="5301208"/>
            <a:ext cx="1440160" cy="301621"/>
          </a:xfrm>
          <a:prstGeom prst="rect">
            <a:avLst/>
          </a:prstGeom>
          <a:noFill/>
        </p:spPr>
        <p:txBody>
          <a:bodyPr wrap="square" rtlCol="0">
            <a:spAutoFit/>
          </a:bodyPr>
          <a:lstStyle/>
          <a:p>
            <a:pPr algn="ctr"/>
            <a:r>
              <a:rPr lang="en-GB" sz="1600" dirty="0" smtClean="0">
                <a:solidFill>
                  <a:schemeClr val="bg1"/>
                </a:solidFill>
              </a:rPr>
              <a:t>CICE</a:t>
            </a:r>
            <a:endParaRPr lang="en-GB" sz="1600" dirty="0">
              <a:solidFill>
                <a:schemeClr val="bg1"/>
              </a:solidFill>
            </a:endParaRPr>
          </a:p>
        </p:txBody>
      </p:sp>
      <p:sp>
        <p:nvSpPr>
          <p:cNvPr id="26" name="TextBox 25"/>
          <p:cNvSpPr txBox="1"/>
          <p:nvPr/>
        </p:nvSpPr>
        <p:spPr>
          <a:xfrm>
            <a:off x="2915816" y="2767339"/>
            <a:ext cx="1440160" cy="301621"/>
          </a:xfrm>
          <a:prstGeom prst="rect">
            <a:avLst/>
          </a:prstGeom>
          <a:noFill/>
        </p:spPr>
        <p:txBody>
          <a:bodyPr wrap="square" rtlCol="0">
            <a:spAutoFit/>
          </a:bodyPr>
          <a:lstStyle/>
          <a:p>
            <a:pPr algn="ctr"/>
            <a:r>
              <a:rPr lang="en-GB" sz="1600" dirty="0" smtClean="0">
                <a:solidFill>
                  <a:schemeClr val="bg1">
                    <a:lumMod val="60000"/>
                    <a:lumOff val="40000"/>
                  </a:schemeClr>
                </a:solidFill>
              </a:rPr>
              <a:t>pp file</a:t>
            </a:r>
            <a:endParaRPr lang="en-GB" sz="1600" dirty="0">
              <a:solidFill>
                <a:schemeClr val="bg1">
                  <a:lumMod val="60000"/>
                  <a:lumOff val="40000"/>
                </a:schemeClr>
              </a:solidFill>
            </a:endParaRPr>
          </a:p>
        </p:txBody>
      </p:sp>
      <p:sp>
        <p:nvSpPr>
          <p:cNvPr id="27" name="TextBox 26"/>
          <p:cNvSpPr txBox="1"/>
          <p:nvPr/>
        </p:nvSpPr>
        <p:spPr>
          <a:xfrm>
            <a:off x="2915816" y="4207499"/>
            <a:ext cx="1440160" cy="301621"/>
          </a:xfrm>
          <a:prstGeom prst="rect">
            <a:avLst/>
          </a:prstGeom>
          <a:noFill/>
        </p:spPr>
        <p:txBody>
          <a:bodyPr wrap="square" rtlCol="0">
            <a:spAutoFit/>
          </a:bodyPr>
          <a:lstStyle/>
          <a:p>
            <a:pPr algn="ctr"/>
            <a:r>
              <a:rPr lang="en-GB" sz="1600" dirty="0" err="1" smtClean="0">
                <a:solidFill>
                  <a:schemeClr val="bg1">
                    <a:lumMod val="60000"/>
                    <a:lumOff val="40000"/>
                  </a:schemeClr>
                </a:solidFill>
              </a:rPr>
              <a:t>NetCDF</a:t>
            </a:r>
            <a:endParaRPr lang="en-GB" sz="1600" dirty="0">
              <a:solidFill>
                <a:schemeClr val="bg1">
                  <a:lumMod val="60000"/>
                  <a:lumOff val="40000"/>
                </a:schemeClr>
              </a:solidFill>
            </a:endParaRPr>
          </a:p>
        </p:txBody>
      </p:sp>
      <p:sp>
        <p:nvSpPr>
          <p:cNvPr id="28" name="TextBox 27"/>
          <p:cNvSpPr txBox="1"/>
          <p:nvPr/>
        </p:nvSpPr>
        <p:spPr>
          <a:xfrm>
            <a:off x="2915816" y="5647659"/>
            <a:ext cx="1440160" cy="301621"/>
          </a:xfrm>
          <a:prstGeom prst="rect">
            <a:avLst/>
          </a:prstGeom>
          <a:noFill/>
        </p:spPr>
        <p:txBody>
          <a:bodyPr wrap="square" rtlCol="0">
            <a:spAutoFit/>
          </a:bodyPr>
          <a:lstStyle/>
          <a:p>
            <a:pPr algn="ctr"/>
            <a:r>
              <a:rPr lang="en-GB" sz="1600" dirty="0" err="1" smtClean="0">
                <a:solidFill>
                  <a:schemeClr val="bg1">
                    <a:lumMod val="60000"/>
                    <a:lumOff val="40000"/>
                  </a:schemeClr>
                </a:solidFill>
              </a:rPr>
              <a:t>NetCDF</a:t>
            </a:r>
            <a:endParaRPr lang="en-GB" sz="1600" dirty="0">
              <a:solidFill>
                <a:schemeClr val="bg1">
                  <a:lumMod val="60000"/>
                  <a:lumOff val="40000"/>
                </a:schemeClr>
              </a:solidFill>
            </a:endParaRPr>
          </a:p>
        </p:txBody>
      </p:sp>
    </p:spTree>
  </p:cSld>
  <p:clrMapOvr>
    <a:masterClrMapping/>
  </p:clrMapOvr>
  <p:transition spd="med">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LANLlogo.gif"/>
          <p:cNvPicPr>
            <a:picLocks noChangeAspect="1"/>
          </p:cNvPicPr>
          <p:nvPr/>
        </p:nvPicPr>
        <p:blipFill>
          <a:blip r:embed="rId2" cstate="print"/>
          <a:stretch>
            <a:fillRect/>
          </a:stretch>
        </p:blipFill>
        <p:spPr>
          <a:xfrm>
            <a:off x="7250325" y="5877272"/>
            <a:ext cx="1584176" cy="819950"/>
          </a:xfrm>
          <a:prstGeom prst="rect">
            <a:avLst/>
          </a:prstGeom>
        </p:spPr>
      </p:pic>
      <p:pic>
        <p:nvPicPr>
          <p:cNvPr id="11" name="Picture 10" descr="cylc_logo_fatter.png"/>
          <p:cNvPicPr>
            <a:picLocks noChangeAspect="1"/>
          </p:cNvPicPr>
          <p:nvPr/>
        </p:nvPicPr>
        <p:blipFill>
          <a:blip r:embed="rId3" cstate="print"/>
          <a:stretch>
            <a:fillRect/>
          </a:stretch>
        </p:blipFill>
        <p:spPr>
          <a:xfrm>
            <a:off x="6948264" y="3573016"/>
            <a:ext cx="2188298" cy="923333"/>
          </a:xfrm>
          <a:prstGeom prst="rect">
            <a:avLst/>
          </a:prstGeom>
        </p:spPr>
      </p:pic>
      <p:pic>
        <p:nvPicPr>
          <p:cNvPr id="7" name="Picture 6" descr="rose_large.png"/>
          <p:cNvPicPr>
            <a:picLocks noChangeAspect="1"/>
          </p:cNvPicPr>
          <p:nvPr/>
        </p:nvPicPr>
        <p:blipFill>
          <a:blip r:embed="rId4" cstate="print"/>
          <a:stretch>
            <a:fillRect/>
          </a:stretch>
        </p:blipFill>
        <p:spPr>
          <a:xfrm>
            <a:off x="7286329" y="3068960"/>
            <a:ext cx="1512168" cy="761523"/>
          </a:xfrm>
          <a:prstGeom prst="rect">
            <a:avLst/>
          </a:prstGeom>
        </p:spPr>
      </p:pic>
      <p:sp>
        <p:nvSpPr>
          <p:cNvPr id="2" name="Title 1"/>
          <p:cNvSpPr>
            <a:spLocks noGrp="1"/>
          </p:cNvSpPr>
          <p:nvPr>
            <p:ph type="ctrTitle"/>
          </p:nvPr>
        </p:nvSpPr>
        <p:spPr/>
        <p:txBody>
          <a:bodyPr/>
          <a:lstStyle/>
          <a:p>
            <a:r>
              <a:rPr lang="en-GB" dirty="0" smtClean="0"/>
              <a:t>GC3 Suite</a:t>
            </a:r>
            <a:endParaRPr lang="en-GB" dirty="0"/>
          </a:p>
        </p:txBody>
      </p:sp>
      <p:sp>
        <p:nvSpPr>
          <p:cNvPr id="3" name="Subtitle 2"/>
          <p:cNvSpPr>
            <a:spLocks noGrp="1"/>
          </p:cNvSpPr>
          <p:nvPr>
            <p:ph type="subTitle" idx="1"/>
          </p:nvPr>
        </p:nvSpPr>
        <p:spPr/>
        <p:txBody>
          <a:bodyPr/>
          <a:lstStyle/>
          <a:p>
            <a:r>
              <a:rPr lang="en-GB" dirty="0" smtClean="0"/>
              <a:t>Dependencies &amp; Porting</a:t>
            </a:r>
          </a:p>
        </p:txBody>
      </p:sp>
      <p:sp>
        <p:nvSpPr>
          <p:cNvPr id="4" name="TextBox 3"/>
          <p:cNvSpPr txBox="1"/>
          <p:nvPr/>
        </p:nvSpPr>
        <p:spPr>
          <a:xfrm>
            <a:off x="395536" y="2138953"/>
            <a:ext cx="8496944" cy="353943"/>
          </a:xfrm>
          <a:prstGeom prst="rect">
            <a:avLst/>
          </a:prstGeom>
          <a:noFill/>
        </p:spPr>
        <p:txBody>
          <a:bodyPr wrap="square" rtlCol="0">
            <a:spAutoFit/>
          </a:bodyPr>
          <a:lstStyle/>
          <a:p>
            <a:r>
              <a:rPr lang="en-GB" sz="2000" b="1" dirty="0" smtClean="0">
                <a:solidFill>
                  <a:schemeClr val="bg1"/>
                </a:solidFill>
              </a:rPr>
              <a:t>Pre-requisites</a:t>
            </a:r>
            <a:endParaRPr lang="en-GB" sz="2000" b="1" dirty="0">
              <a:solidFill>
                <a:schemeClr val="bg1"/>
              </a:solidFill>
            </a:endParaRPr>
          </a:p>
        </p:txBody>
      </p:sp>
      <p:sp>
        <p:nvSpPr>
          <p:cNvPr id="5" name="Rectangle 4"/>
          <p:cNvSpPr/>
          <p:nvPr/>
        </p:nvSpPr>
        <p:spPr>
          <a:xfrm>
            <a:off x="611560" y="2728272"/>
            <a:ext cx="6035627" cy="3365024"/>
          </a:xfrm>
          <a:prstGeom prst="rect">
            <a:avLst/>
          </a:prstGeom>
        </p:spPr>
        <p:txBody>
          <a:bodyPr wrap="none">
            <a:spAutoFit/>
          </a:bodyPr>
          <a:lstStyle/>
          <a:p>
            <a:pPr>
              <a:lnSpc>
                <a:spcPct val="150000"/>
              </a:lnSpc>
              <a:buFont typeface="Arial" pitchFamily="34" charset="0"/>
              <a:buChar char="•"/>
            </a:pPr>
            <a:r>
              <a:rPr lang="en-GB" sz="1800" dirty="0" smtClean="0">
                <a:solidFill>
                  <a:schemeClr val="bg1"/>
                </a:solidFill>
              </a:rPr>
              <a:t> Flexible Configuration Management (FCM) (...or similar)</a:t>
            </a:r>
          </a:p>
          <a:p>
            <a:pPr>
              <a:lnSpc>
                <a:spcPct val="150000"/>
              </a:lnSpc>
              <a:buFont typeface="Arial" pitchFamily="34" charset="0"/>
              <a:buChar char="•"/>
            </a:pPr>
            <a:r>
              <a:rPr lang="en-GB" sz="1800" dirty="0" smtClean="0">
                <a:solidFill>
                  <a:schemeClr val="bg1"/>
                </a:solidFill>
              </a:rPr>
              <a:t> Rose and Rose utilities</a:t>
            </a:r>
          </a:p>
          <a:p>
            <a:pPr>
              <a:lnSpc>
                <a:spcPct val="150000"/>
              </a:lnSpc>
              <a:buFont typeface="Arial" pitchFamily="34" charset="0"/>
              <a:buChar char="•"/>
            </a:pPr>
            <a:r>
              <a:rPr lang="en-GB" sz="1800" dirty="0" smtClean="0">
                <a:solidFill>
                  <a:schemeClr val="bg1"/>
                </a:solidFill>
              </a:rPr>
              <a:t> </a:t>
            </a:r>
            <a:r>
              <a:rPr lang="en-GB" sz="1800" dirty="0" err="1" smtClean="0">
                <a:solidFill>
                  <a:schemeClr val="bg1"/>
                </a:solidFill>
              </a:rPr>
              <a:t>Cylc</a:t>
            </a:r>
            <a:endParaRPr lang="en-GB" sz="1800" dirty="0" smtClean="0">
              <a:solidFill>
                <a:schemeClr val="bg1"/>
              </a:solidFill>
            </a:endParaRPr>
          </a:p>
          <a:p>
            <a:pPr>
              <a:lnSpc>
                <a:spcPct val="150000"/>
              </a:lnSpc>
              <a:buFont typeface="Arial" pitchFamily="34" charset="0"/>
              <a:buChar char="•"/>
            </a:pPr>
            <a:r>
              <a:rPr lang="en-GB" sz="1800" dirty="0" smtClean="0">
                <a:solidFill>
                  <a:schemeClr val="bg1"/>
                </a:solidFill>
              </a:rPr>
              <a:t> Access to :</a:t>
            </a:r>
          </a:p>
          <a:p>
            <a:pPr lvl="1">
              <a:lnSpc>
                <a:spcPct val="150000"/>
              </a:lnSpc>
              <a:buFont typeface="Arial" pitchFamily="34" charset="0"/>
              <a:buChar char="•"/>
            </a:pPr>
            <a:r>
              <a:rPr lang="en-GB" sz="1800" dirty="0" smtClean="0">
                <a:solidFill>
                  <a:schemeClr val="bg1"/>
                </a:solidFill>
              </a:rPr>
              <a:t> the Met Office Science Repository (MOSRS)</a:t>
            </a:r>
          </a:p>
          <a:p>
            <a:pPr lvl="1">
              <a:lnSpc>
                <a:spcPct val="150000"/>
              </a:lnSpc>
              <a:buFont typeface="Arial" pitchFamily="34" charset="0"/>
              <a:buChar char="•"/>
            </a:pPr>
            <a:r>
              <a:rPr lang="en-GB" sz="1800" dirty="0" smtClean="0">
                <a:solidFill>
                  <a:schemeClr val="bg1"/>
                </a:solidFill>
              </a:rPr>
              <a:t> the NEMO-code repository</a:t>
            </a:r>
          </a:p>
          <a:p>
            <a:pPr lvl="1">
              <a:lnSpc>
                <a:spcPct val="150000"/>
              </a:lnSpc>
              <a:buFont typeface="Arial" pitchFamily="34" charset="0"/>
              <a:buChar char="•"/>
            </a:pPr>
            <a:r>
              <a:rPr lang="en-GB" sz="1800" dirty="0" smtClean="0">
                <a:solidFill>
                  <a:schemeClr val="bg1"/>
                </a:solidFill>
              </a:rPr>
              <a:t> TIDS group space on JASMIN</a:t>
            </a:r>
          </a:p>
          <a:p>
            <a:pPr lvl="1">
              <a:lnSpc>
                <a:spcPct val="150000"/>
              </a:lnSpc>
              <a:buFont typeface="Arial" pitchFamily="34" charset="0"/>
              <a:buChar char="•"/>
            </a:pPr>
            <a:r>
              <a:rPr lang="en-GB" sz="1800" dirty="0" smtClean="0">
                <a:solidFill>
                  <a:schemeClr val="accent4"/>
                </a:solidFill>
              </a:rPr>
              <a:t> CICE Los Alamos Repository</a:t>
            </a:r>
            <a:endParaRPr lang="en-GB" sz="1800" dirty="0">
              <a:solidFill>
                <a:schemeClr val="accent4"/>
              </a:solidFill>
            </a:endParaRPr>
          </a:p>
        </p:txBody>
      </p:sp>
      <p:pic>
        <p:nvPicPr>
          <p:cNvPr id="6" name="Picture 5" descr="fcm.png"/>
          <p:cNvPicPr>
            <a:picLocks noChangeAspect="1"/>
          </p:cNvPicPr>
          <p:nvPr/>
        </p:nvPicPr>
        <p:blipFill>
          <a:blip r:embed="rId5" cstate="print"/>
          <a:stretch>
            <a:fillRect/>
          </a:stretch>
        </p:blipFill>
        <p:spPr>
          <a:xfrm>
            <a:off x="7430345" y="2832217"/>
            <a:ext cx="1224136" cy="290554"/>
          </a:xfrm>
          <a:prstGeom prst="rect">
            <a:avLst/>
          </a:prstGeom>
        </p:spPr>
      </p:pic>
      <p:pic>
        <p:nvPicPr>
          <p:cNvPr id="9" name="Picture 8" descr="jasmin-logo04-352.png"/>
          <p:cNvPicPr>
            <a:picLocks noChangeAspect="1"/>
          </p:cNvPicPr>
          <p:nvPr/>
        </p:nvPicPr>
        <p:blipFill>
          <a:blip r:embed="rId6" cstate="print"/>
          <a:stretch>
            <a:fillRect/>
          </a:stretch>
        </p:blipFill>
        <p:spPr>
          <a:xfrm>
            <a:off x="7235021" y="5568521"/>
            <a:ext cx="1614785" cy="380759"/>
          </a:xfrm>
          <a:prstGeom prst="rect">
            <a:avLst/>
          </a:prstGeom>
        </p:spPr>
      </p:pic>
      <p:pic>
        <p:nvPicPr>
          <p:cNvPr id="12" name="Picture 11" descr="Met-Office-Logo-image-1024x937.jpg"/>
          <p:cNvPicPr>
            <a:picLocks noChangeAspect="1"/>
          </p:cNvPicPr>
          <p:nvPr/>
        </p:nvPicPr>
        <p:blipFill>
          <a:blip r:embed="rId7" cstate="print"/>
          <a:stretch>
            <a:fillRect/>
          </a:stretch>
        </p:blipFill>
        <p:spPr>
          <a:xfrm>
            <a:off x="7570250" y="4221088"/>
            <a:ext cx="944327" cy="864096"/>
          </a:xfrm>
          <a:prstGeom prst="rect">
            <a:avLst/>
          </a:prstGeom>
        </p:spPr>
      </p:pic>
      <p:pic>
        <p:nvPicPr>
          <p:cNvPr id="8" name="Picture 7" descr="NEMO.png"/>
          <p:cNvPicPr>
            <a:picLocks noChangeAspect="1"/>
          </p:cNvPicPr>
          <p:nvPr/>
        </p:nvPicPr>
        <p:blipFill>
          <a:blip r:embed="rId8" cstate="print"/>
          <a:stretch>
            <a:fillRect/>
          </a:stretch>
        </p:blipFill>
        <p:spPr>
          <a:xfrm>
            <a:off x="7477943" y="5085184"/>
            <a:ext cx="1128941" cy="360040"/>
          </a:xfrm>
          <a:prstGeom prst="rect">
            <a:avLst/>
          </a:prstGeom>
        </p:spPr>
      </p:pic>
      <p:cxnSp>
        <p:nvCxnSpPr>
          <p:cNvPr id="13" name="Straight Connector 12"/>
          <p:cNvCxnSpPr/>
          <p:nvPr/>
        </p:nvCxnSpPr>
        <p:spPr bwMode="auto">
          <a:xfrm>
            <a:off x="6804248" y="2636912"/>
            <a:ext cx="0" cy="4032448"/>
          </a:xfrm>
          <a:prstGeom prst="line">
            <a:avLst/>
          </a:prstGeom>
          <a:noFill/>
          <a:ln w="34925" cap="flat" cmpd="sng" algn="ctr">
            <a:solidFill>
              <a:schemeClr val="accent3"/>
            </a:solidFill>
            <a:prstDash val="solid"/>
            <a:round/>
            <a:headEnd type="none" w="med" len="med"/>
            <a:tailEnd type="none" w="med" len="med"/>
          </a:ln>
          <a:effectLst/>
        </p:spPr>
      </p:cxnSp>
    </p:spTree>
  </p:cSld>
  <p:clrMapOvr>
    <a:masterClrMapping/>
  </p:clrMapOvr>
  <p:transition spd="med">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Suite</a:t>
            </a:r>
            <a:endParaRPr lang="en-GB" dirty="0"/>
          </a:p>
        </p:txBody>
      </p:sp>
      <p:sp>
        <p:nvSpPr>
          <p:cNvPr id="3" name="Subtitle 2"/>
          <p:cNvSpPr>
            <a:spLocks noGrp="1"/>
          </p:cNvSpPr>
          <p:nvPr>
            <p:ph type="subTitle" idx="1"/>
          </p:nvPr>
        </p:nvSpPr>
        <p:spPr/>
        <p:txBody>
          <a:bodyPr/>
          <a:lstStyle/>
          <a:p>
            <a:r>
              <a:rPr lang="en-GB" dirty="0" smtClean="0"/>
              <a:t>Dependencies &amp; Porting</a:t>
            </a:r>
          </a:p>
          <a:p>
            <a:endParaRPr lang="en-GB" dirty="0"/>
          </a:p>
        </p:txBody>
      </p:sp>
      <p:sp>
        <p:nvSpPr>
          <p:cNvPr id="4" name="TextBox 3"/>
          <p:cNvSpPr txBox="1"/>
          <p:nvPr/>
        </p:nvSpPr>
        <p:spPr>
          <a:xfrm>
            <a:off x="395536" y="2276872"/>
            <a:ext cx="8496944" cy="353943"/>
          </a:xfrm>
          <a:prstGeom prst="rect">
            <a:avLst/>
          </a:prstGeom>
          <a:noFill/>
        </p:spPr>
        <p:txBody>
          <a:bodyPr wrap="square" rtlCol="0">
            <a:spAutoFit/>
          </a:bodyPr>
          <a:lstStyle/>
          <a:p>
            <a:r>
              <a:rPr lang="en-GB" sz="2000" b="1" dirty="0" smtClean="0">
                <a:solidFill>
                  <a:schemeClr val="bg1"/>
                </a:solidFill>
              </a:rPr>
              <a:t>The Rose Suite and Science configurations</a:t>
            </a:r>
            <a:endParaRPr lang="en-GB" sz="2000" b="1" dirty="0">
              <a:solidFill>
                <a:schemeClr val="bg1"/>
              </a:solidFill>
            </a:endParaRPr>
          </a:p>
        </p:txBody>
      </p:sp>
      <p:sp>
        <p:nvSpPr>
          <p:cNvPr id="5" name="TextBox 4"/>
          <p:cNvSpPr txBox="1"/>
          <p:nvPr/>
        </p:nvSpPr>
        <p:spPr>
          <a:xfrm>
            <a:off x="395536" y="4227185"/>
            <a:ext cx="8496944" cy="353943"/>
          </a:xfrm>
          <a:prstGeom prst="rect">
            <a:avLst/>
          </a:prstGeom>
          <a:noFill/>
        </p:spPr>
        <p:txBody>
          <a:bodyPr wrap="square" rtlCol="0">
            <a:spAutoFit/>
          </a:bodyPr>
          <a:lstStyle/>
          <a:p>
            <a:r>
              <a:rPr lang="en-GB" sz="2000" b="1" dirty="0" smtClean="0">
                <a:solidFill>
                  <a:schemeClr val="bg1"/>
                </a:solidFill>
              </a:rPr>
              <a:t>Necessary files (ancillaries, grids, </a:t>
            </a:r>
            <a:r>
              <a:rPr lang="en-GB" sz="2000" b="1" dirty="0" err="1" smtClean="0">
                <a:solidFill>
                  <a:schemeClr val="bg1"/>
                </a:solidFill>
              </a:rPr>
              <a:t>startdumps</a:t>
            </a:r>
            <a:r>
              <a:rPr lang="en-GB" sz="2000" b="1" dirty="0" smtClean="0">
                <a:solidFill>
                  <a:schemeClr val="bg1"/>
                </a:solidFill>
              </a:rPr>
              <a:t>, metadata) </a:t>
            </a:r>
            <a:endParaRPr lang="en-GB" sz="2000" b="1" dirty="0">
              <a:solidFill>
                <a:schemeClr val="bg1"/>
              </a:solidFill>
            </a:endParaRPr>
          </a:p>
        </p:txBody>
      </p:sp>
      <p:sp>
        <p:nvSpPr>
          <p:cNvPr id="6" name="Bent-Up Arrow 5"/>
          <p:cNvSpPr/>
          <p:nvPr/>
        </p:nvSpPr>
        <p:spPr>
          <a:xfrm rot="5400000">
            <a:off x="1018404" y="2734123"/>
            <a:ext cx="554461" cy="504056"/>
          </a:xfrm>
          <a:prstGeom prst="ben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7" name="TextBox 6"/>
          <p:cNvSpPr txBox="1"/>
          <p:nvPr/>
        </p:nvSpPr>
        <p:spPr>
          <a:xfrm>
            <a:off x="1619672" y="2996952"/>
            <a:ext cx="4104456" cy="327782"/>
          </a:xfrm>
          <a:prstGeom prst="rect">
            <a:avLst/>
          </a:prstGeom>
          <a:noFill/>
        </p:spPr>
        <p:txBody>
          <a:bodyPr wrap="square" rtlCol="0">
            <a:spAutoFit/>
          </a:bodyPr>
          <a:lstStyle/>
          <a:p>
            <a:r>
              <a:rPr lang="en-GB" sz="1800" dirty="0" smtClean="0">
                <a:solidFill>
                  <a:schemeClr val="bg1"/>
                </a:solidFill>
              </a:rPr>
              <a:t>MOSRS – rose suite for standard jobs</a:t>
            </a:r>
            <a:endParaRPr lang="en-GB" sz="1800" dirty="0">
              <a:solidFill>
                <a:schemeClr val="bg1"/>
              </a:solidFill>
            </a:endParaRPr>
          </a:p>
        </p:txBody>
      </p:sp>
      <p:sp>
        <p:nvSpPr>
          <p:cNvPr id="8" name="Left Brace 7"/>
          <p:cNvSpPr/>
          <p:nvPr/>
        </p:nvSpPr>
        <p:spPr bwMode="auto">
          <a:xfrm>
            <a:off x="5796136" y="2708920"/>
            <a:ext cx="216024" cy="864096"/>
          </a:xfrm>
          <a:prstGeom prst="leftBrace">
            <a:avLst/>
          </a:prstGeom>
          <a:noFill/>
          <a:ln w="34925" cap="flat" cmpd="sng" algn="ctr">
            <a:solidFill>
              <a:schemeClr val="accent3">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sp>
        <p:nvSpPr>
          <p:cNvPr id="9" name="Rectangle 8"/>
          <p:cNvSpPr/>
          <p:nvPr/>
        </p:nvSpPr>
        <p:spPr>
          <a:xfrm>
            <a:off x="6012160" y="2742019"/>
            <a:ext cx="2808312" cy="830997"/>
          </a:xfrm>
          <a:prstGeom prst="rect">
            <a:avLst/>
          </a:prstGeom>
        </p:spPr>
        <p:txBody>
          <a:bodyPr wrap="square">
            <a:spAutoFit/>
          </a:bodyPr>
          <a:lstStyle/>
          <a:p>
            <a:pPr>
              <a:lnSpc>
                <a:spcPct val="100000"/>
              </a:lnSpc>
            </a:pPr>
            <a:r>
              <a:rPr lang="en-GB" sz="1600" dirty="0" smtClean="0">
                <a:solidFill>
                  <a:schemeClr val="bg1"/>
                </a:solidFill>
              </a:rPr>
              <a:t>u-ab634 – N96</a:t>
            </a:r>
          </a:p>
          <a:p>
            <a:pPr>
              <a:lnSpc>
                <a:spcPct val="200000"/>
              </a:lnSpc>
            </a:pPr>
            <a:r>
              <a:rPr lang="en-GB" sz="1600" dirty="0" smtClean="0">
                <a:solidFill>
                  <a:schemeClr val="bg1"/>
                </a:solidFill>
              </a:rPr>
              <a:t>u-ab635 – N216</a:t>
            </a:r>
          </a:p>
        </p:txBody>
      </p:sp>
      <p:sp>
        <p:nvSpPr>
          <p:cNvPr id="10" name="Bent-Up Arrow 9"/>
          <p:cNvSpPr/>
          <p:nvPr/>
        </p:nvSpPr>
        <p:spPr>
          <a:xfrm rot="5400000">
            <a:off x="1018406" y="4678339"/>
            <a:ext cx="554461" cy="504056"/>
          </a:xfrm>
          <a:prstGeom prst="ben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1" name="TextBox 10"/>
          <p:cNvSpPr txBox="1"/>
          <p:nvPr/>
        </p:nvSpPr>
        <p:spPr>
          <a:xfrm>
            <a:off x="1619672" y="4941168"/>
            <a:ext cx="4104456" cy="327782"/>
          </a:xfrm>
          <a:prstGeom prst="rect">
            <a:avLst/>
          </a:prstGeom>
          <a:noFill/>
        </p:spPr>
        <p:txBody>
          <a:bodyPr wrap="square" rtlCol="0">
            <a:spAutoFit/>
          </a:bodyPr>
          <a:lstStyle/>
          <a:p>
            <a:r>
              <a:rPr lang="en-GB" sz="1800" dirty="0" smtClean="0">
                <a:solidFill>
                  <a:schemeClr val="bg1"/>
                </a:solidFill>
              </a:rPr>
              <a:t>TIDS space on JASMIN </a:t>
            </a:r>
            <a:endParaRPr lang="en-GB" sz="1800" dirty="0">
              <a:solidFill>
                <a:schemeClr val="bg1"/>
              </a:solidFill>
            </a:endParaRPr>
          </a:p>
        </p:txBody>
      </p:sp>
      <p:sp>
        <p:nvSpPr>
          <p:cNvPr id="12" name="Left Brace 11"/>
          <p:cNvSpPr/>
          <p:nvPr/>
        </p:nvSpPr>
        <p:spPr bwMode="auto">
          <a:xfrm>
            <a:off x="4211960" y="4653136"/>
            <a:ext cx="216024" cy="864096"/>
          </a:xfrm>
          <a:prstGeom prst="leftBrace">
            <a:avLst/>
          </a:prstGeom>
          <a:noFill/>
          <a:ln w="34925" cap="flat" cmpd="sng" algn="ctr">
            <a:solidFill>
              <a:schemeClr val="accent3">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sp>
        <p:nvSpPr>
          <p:cNvPr id="13" name="Rectangle 12"/>
          <p:cNvSpPr/>
          <p:nvPr/>
        </p:nvSpPr>
        <p:spPr>
          <a:xfrm>
            <a:off x="4427984" y="4686235"/>
            <a:ext cx="4716016" cy="830997"/>
          </a:xfrm>
          <a:prstGeom prst="rect">
            <a:avLst/>
          </a:prstGeom>
        </p:spPr>
        <p:txBody>
          <a:bodyPr wrap="square">
            <a:spAutoFit/>
          </a:bodyPr>
          <a:lstStyle/>
          <a:p>
            <a:pPr>
              <a:lnSpc>
                <a:spcPct val="100000"/>
              </a:lnSpc>
            </a:pPr>
            <a:r>
              <a:rPr lang="en-GB" sz="1600" b="1" dirty="0" smtClean="0">
                <a:solidFill>
                  <a:schemeClr val="accent6">
                    <a:lumMod val="50000"/>
                  </a:schemeClr>
                </a:solidFill>
                <a:latin typeface="Courier New" pitchFamily="49" charset="0"/>
                <a:cs typeface="Courier New" pitchFamily="49" charset="0"/>
              </a:rPr>
              <a:t>/</a:t>
            </a:r>
            <a:r>
              <a:rPr lang="en-GB" sz="1600" b="1" dirty="0" err="1" smtClean="0">
                <a:solidFill>
                  <a:schemeClr val="accent6">
                    <a:lumMod val="50000"/>
                  </a:schemeClr>
                </a:solidFill>
                <a:latin typeface="Courier New" pitchFamily="49" charset="0"/>
                <a:cs typeface="Courier New" pitchFamily="49" charset="0"/>
              </a:rPr>
              <a:t>group_workspaces</a:t>
            </a:r>
            <a:r>
              <a:rPr lang="en-GB" sz="1600" b="1" dirty="0" smtClean="0">
                <a:solidFill>
                  <a:schemeClr val="accent6">
                    <a:lumMod val="50000"/>
                  </a:schemeClr>
                </a:solidFill>
                <a:latin typeface="Courier New" pitchFamily="49" charset="0"/>
                <a:cs typeface="Courier New" pitchFamily="49" charset="0"/>
              </a:rPr>
              <a:t>/jasmin2/</a:t>
            </a:r>
            <a:r>
              <a:rPr lang="en-GB" sz="1600" b="1" dirty="0" err="1" smtClean="0">
                <a:solidFill>
                  <a:schemeClr val="accent6">
                    <a:lumMod val="50000"/>
                  </a:schemeClr>
                </a:solidFill>
                <a:latin typeface="Courier New" pitchFamily="49" charset="0"/>
                <a:cs typeface="Courier New" pitchFamily="49" charset="0"/>
              </a:rPr>
              <a:t>tids</a:t>
            </a:r>
            <a:r>
              <a:rPr lang="en-GB" sz="1600" b="1" dirty="0" smtClean="0">
                <a:solidFill>
                  <a:schemeClr val="accent6">
                    <a:lumMod val="50000"/>
                  </a:schemeClr>
                </a:solidFill>
                <a:latin typeface="Courier New" pitchFamily="49" charset="0"/>
                <a:cs typeface="Courier New" pitchFamily="49" charset="0"/>
              </a:rPr>
              <a:t>/UM/ </a:t>
            </a:r>
          </a:p>
          <a:p>
            <a:pPr>
              <a:lnSpc>
                <a:spcPct val="200000"/>
              </a:lnSpc>
            </a:pPr>
            <a:r>
              <a:rPr lang="en-GB" sz="1600" b="1" dirty="0" smtClean="0">
                <a:solidFill>
                  <a:schemeClr val="accent6">
                    <a:lumMod val="50000"/>
                  </a:schemeClr>
                </a:solidFill>
                <a:latin typeface="Courier New" pitchFamily="49" charset="0"/>
                <a:cs typeface="Courier New" pitchFamily="49" charset="0"/>
              </a:rPr>
              <a:t>/</a:t>
            </a:r>
            <a:r>
              <a:rPr lang="en-GB" sz="1600" b="1" dirty="0" err="1" smtClean="0">
                <a:solidFill>
                  <a:schemeClr val="accent6">
                    <a:lumMod val="50000"/>
                  </a:schemeClr>
                </a:solidFill>
                <a:latin typeface="Courier New" pitchFamily="49" charset="0"/>
                <a:cs typeface="Courier New" pitchFamily="49" charset="0"/>
              </a:rPr>
              <a:t>group_workspaces</a:t>
            </a:r>
            <a:r>
              <a:rPr lang="en-GB" sz="1600" b="1" dirty="0" smtClean="0">
                <a:solidFill>
                  <a:schemeClr val="accent6">
                    <a:lumMod val="50000"/>
                  </a:schemeClr>
                </a:solidFill>
                <a:latin typeface="Courier New" pitchFamily="49" charset="0"/>
                <a:cs typeface="Courier New" pitchFamily="49" charset="0"/>
              </a:rPr>
              <a:t>/jasmin2/</a:t>
            </a:r>
            <a:r>
              <a:rPr lang="en-GB" sz="1600" b="1" dirty="0" err="1" smtClean="0">
                <a:solidFill>
                  <a:schemeClr val="accent6">
                    <a:lumMod val="50000"/>
                  </a:schemeClr>
                </a:solidFill>
                <a:latin typeface="Courier New" pitchFamily="49" charset="0"/>
                <a:cs typeface="Courier New" pitchFamily="49" charset="0"/>
              </a:rPr>
              <a:t>tids</a:t>
            </a:r>
            <a:r>
              <a:rPr lang="en-GB" sz="1600" b="1" dirty="0" smtClean="0">
                <a:solidFill>
                  <a:schemeClr val="accent6">
                    <a:lumMod val="50000"/>
                  </a:schemeClr>
                </a:solidFill>
                <a:latin typeface="Courier New" pitchFamily="49" charset="0"/>
                <a:cs typeface="Courier New" pitchFamily="49" charset="0"/>
              </a:rPr>
              <a:t>/OCEAN/</a:t>
            </a:r>
          </a:p>
        </p:txBody>
      </p:sp>
    </p:spTree>
  </p:cSld>
  <p:clrMapOvr>
    <a:masterClrMapping/>
  </p:clrMapOvr>
  <p:transition spd="med">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Suite</a:t>
            </a:r>
            <a:endParaRPr lang="en-GB" dirty="0"/>
          </a:p>
        </p:txBody>
      </p:sp>
      <p:sp>
        <p:nvSpPr>
          <p:cNvPr id="3" name="Subtitle 2"/>
          <p:cNvSpPr>
            <a:spLocks noGrp="1"/>
          </p:cNvSpPr>
          <p:nvPr>
            <p:ph type="subTitle" idx="1"/>
          </p:nvPr>
        </p:nvSpPr>
        <p:spPr/>
        <p:txBody>
          <a:bodyPr/>
          <a:lstStyle/>
          <a:p>
            <a:r>
              <a:rPr lang="en-GB" dirty="0" smtClean="0"/>
              <a:t>Dependencies &amp; Porting</a:t>
            </a:r>
          </a:p>
          <a:p>
            <a:endParaRPr lang="en-GB" dirty="0"/>
          </a:p>
        </p:txBody>
      </p:sp>
      <p:sp>
        <p:nvSpPr>
          <p:cNvPr id="5" name="TextBox 4"/>
          <p:cNvSpPr txBox="1"/>
          <p:nvPr/>
        </p:nvSpPr>
        <p:spPr>
          <a:xfrm>
            <a:off x="179512" y="2132856"/>
            <a:ext cx="8928992" cy="353943"/>
          </a:xfrm>
          <a:prstGeom prst="rect">
            <a:avLst/>
          </a:prstGeom>
          <a:noFill/>
        </p:spPr>
        <p:txBody>
          <a:bodyPr wrap="square" rtlCol="0">
            <a:spAutoFit/>
          </a:bodyPr>
          <a:lstStyle/>
          <a:p>
            <a:r>
              <a:rPr lang="en-GB" sz="2000" b="1" dirty="0" smtClean="0">
                <a:solidFill>
                  <a:schemeClr val="bg1"/>
                </a:solidFill>
              </a:rPr>
              <a:t>GC3 suites </a:t>
            </a:r>
            <a:r>
              <a:rPr lang="en-GB" sz="2000" b="1" u="sng" dirty="0" smtClean="0">
                <a:solidFill>
                  <a:schemeClr val="bg1"/>
                </a:solidFill>
              </a:rPr>
              <a:t>do not </a:t>
            </a:r>
            <a:r>
              <a:rPr lang="en-GB" sz="2000" b="1" dirty="0" smtClean="0">
                <a:solidFill>
                  <a:schemeClr val="bg1"/>
                </a:solidFill>
              </a:rPr>
              <a:t>have a </a:t>
            </a:r>
            <a:r>
              <a:rPr lang="en-GB" sz="2000" b="1" i="1" dirty="0" smtClean="0">
                <a:solidFill>
                  <a:schemeClr val="bg1"/>
                </a:solidFill>
              </a:rPr>
              <a:t>site </a:t>
            </a:r>
            <a:r>
              <a:rPr lang="en-GB" sz="2000" b="1" dirty="0" smtClean="0">
                <a:solidFill>
                  <a:schemeClr val="bg1"/>
                </a:solidFill>
              </a:rPr>
              <a:t>configuration that you can choose from</a:t>
            </a:r>
            <a:endParaRPr lang="en-GB" sz="2000" b="1" i="1" dirty="0">
              <a:solidFill>
                <a:schemeClr val="bg1"/>
              </a:solidFill>
            </a:endParaRPr>
          </a:p>
        </p:txBody>
      </p:sp>
      <p:grpSp>
        <p:nvGrpSpPr>
          <p:cNvPr id="7" name="Group 6"/>
          <p:cNvGrpSpPr/>
          <p:nvPr/>
        </p:nvGrpSpPr>
        <p:grpSpPr>
          <a:xfrm>
            <a:off x="827584" y="2705921"/>
            <a:ext cx="5796136" cy="4035447"/>
            <a:chOff x="827584" y="2705921"/>
            <a:chExt cx="5796136" cy="4035447"/>
          </a:xfrm>
        </p:grpSpPr>
        <p:pic>
          <p:nvPicPr>
            <p:cNvPr id="4" name="Picture 3" descr="GC3_07.png"/>
            <p:cNvPicPr>
              <a:picLocks noChangeAspect="1"/>
            </p:cNvPicPr>
            <p:nvPr/>
          </p:nvPicPr>
          <p:blipFill>
            <a:blip r:embed="rId2" cstate="print"/>
            <a:stretch>
              <a:fillRect/>
            </a:stretch>
          </p:blipFill>
          <p:spPr>
            <a:xfrm>
              <a:off x="827584" y="2705921"/>
              <a:ext cx="5796136" cy="4035447"/>
            </a:xfrm>
            <a:prstGeom prst="rect">
              <a:avLst/>
            </a:prstGeom>
          </p:spPr>
        </p:pic>
        <p:sp>
          <p:nvSpPr>
            <p:cNvPr id="6" name="Rectangle 5"/>
            <p:cNvSpPr/>
            <p:nvPr/>
          </p:nvSpPr>
          <p:spPr bwMode="auto">
            <a:xfrm>
              <a:off x="2555776" y="3501008"/>
              <a:ext cx="2304256" cy="576064"/>
            </a:xfrm>
            <a:prstGeom prst="rect">
              <a:avLst/>
            </a:prstGeom>
            <a:noFill/>
            <a:ln w="28575"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grpSp>
      <p:sp>
        <p:nvSpPr>
          <p:cNvPr id="8" name="Right Brace 7"/>
          <p:cNvSpPr/>
          <p:nvPr/>
        </p:nvSpPr>
        <p:spPr bwMode="auto">
          <a:xfrm>
            <a:off x="6660232" y="3429000"/>
            <a:ext cx="288032" cy="1296144"/>
          </a:xfrm>
          <a:prstGeom prst="rightBrace">
            <a:avLst/>
          </a:prstGeom>
          <a:noFill/>
          <a:ln w="31750" cap="flat" cmpd="sng" algn="ctr">
            <a:solidFill>
              <a:schemeClr val="accent3">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sp>
        <p:nvSpPr>
          <p:cNvPr id="10" name="TextBox 9"/>
          <p:cNvSpPr txBox="1"/>
          <p:nvPr/>
        </p:nvSpPr>
        <p:spPr>
          <a:xfrm>
            <a:off x="6948264" y="3377083"/>
            <a:ext cx="2123728" cy="1348061"/>
          </a:xfrm>
          <a:prstGeom prst="rect">
            <a:avLst/>
          </a:prstGeom>
          <a:solidFill>
            <a:schemeClr val="accent4">
              <a:lumMod val="20000"/>
              <a:lumOff val="80000"/>
            </a:schemeClr>
          </a:solidFill>
          <a:ln w="28575">
            <a:solidFill>
              <a:schemeClr val="accent3">
                <a:lumMod val="75000"/>
              </a:schemeClr>
            </a:solidFill>
          </a:ln>
        </p:spPr>
        <p:txBody>
          <a:bodyPr wrap="square" rtlCol="0">
            <a:spAutoFit/>
          </a:bodyPr>
          <a:lstStyle/>
          <a:p>
            <a:r>
              <a:rPr lang="en-GB" sz="1600" dirty="0" smtClean="0">
                <a:solidFill>
                  <a:schemeClr val="bg1"/>
                </a:solidFill>
              </a:rPr>
              <a:t>Applies the site configuration to the </a:t>
            </a:r>
            <a:r>
              <a:rPr lang="en-GB" sz="1600" b="1" dirty="0" err="1" smtClean="0">
                <a:solidFill>
                  <a:schemeClr val="accent6">
                    <a:lumMod val="50000"/>
                  </a:schemeClr>
                </a:solidFill>
                <a:latin typeface="Courier New" pitchFamily="49" charset="0"/>
                <a:cs typeface="Courier New" pitchFamily="49" charset="0"/>
              </a:rPr>
              <a:t>suite.rc</a:t>
            </a:r>
            <a:r>
              <a:rPr lang="en-GB" sz="1600" dirty="0" smtClean="0">
                <a:solidFill>
                  <a:schemeClr val="bg1"/>
                </a:solidFill>
              </a:rPr>
              <a:t> file</a:t>
            </a:r>
          </a:p>
          <a:p>
            <a:endParaRPr lang="en-GB" sz="1600" dirty="0" smtClean="0">
              <a:solidFill>
                <a:schemeClr val="bg1"/>
              </a:solidFill>
            </a:endParaRPr>
          </a:p>
          <a:p>
            <a:r>
              <a:rPr lang="en-GB" sz="1600" dirty="0" smtClean="0">
                <a:solidFill>
                  <a:schemeClr val="bg1"/>
                </a:solidFill>
              </a:rPr>
              <a:t>Uses site specific options (</a:t>
            </a:r>
            <a:r>
              <a:rPr lang="en-GB" sz="1600" dirty="0" err="1" smtClean="0">
                <a:solidFill>
                  <a:schemeClr val="bg1"/>
                </a:solidFill>
              </a:rPr>
              <a:t>e.g</a:t>
            </a:r>
            <a:r>
              <a:rPr lang="en-GB" sz="1600" dirty="0" smtClean="0">
                <a:solidFill>
                  <a:schemeClr val="bg1"/>
                </a:solidFill>
              </a:rPr>
              <a:t> queues)</a:t>
            </a:r>
            <a:endParaRPr lang="en-GB" sz="1600" dirty="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Suite</a:t>
            </a:r>
            <a:endParaRPr lang="en-GB" dirty="0"/>
          </a:p>
        </p:txBody>
      </p:sp>
      <p:sp>
        <p:nvSpPr>
          <p:cNvPr id="3" name="Subtitle 2"/>
          <p:cNvSpPr>
            <a:spLocks noGrp="1"/>
          </p:cNvSpPr>
          <p:nvPr>
            <p:ph type="subTitle" idx="1"/>
          </p:nvPr>
        </p:nvSpPr>
        <p:spPr/>
        <p:txBody>
          <a:bodyPr/>
          <a:lstStyle/>
          <a:p>
            <a:r>
              <a:rPr lang="en-GB" dirty="0" smtClean="0"/>
              <a:t>Dependencies &amp; Porting</a:t>
            </a:r>
          </a:p>
          <a:p>
            <a:endParaRPr lang="en-GB" dirty="0"/>
          </a:p>
        </p:txBody>
      </p:sp>
      <p:sp>
        <p:nvSpPr>
          <p:cNvPr id="5" name="TextBox 4"/>
          <p:cNvSpPr txBox="1"/>
          <p:nvPr/>
        </p:nvSpPr>
        <p:spPr>
          <a:xfrm>
            <a:off x="179512" y="2132856"/>
            <a:ext cx="8928992" cy="353943"/>
          </a:xfrm>
          <a:prstGeom prst="rect">
            <a:avLst/>
          </a:prstGeom>
          <a:noFill/>
        </p:spPr>
        <p:txBody>
          <a:bodyPr wrap="square" rtlCol="0">
            <a:spAutoFit/>
          </a:bodyPr>
          <a:lstStyle/>
          <a:p>
            <a:r>
              <a:rPr lang="en-GB" sz="2000" b="1" dirty="0" smtClean="0">
                <a:solidFill>
                  <a:schemeClr val="bg1"/>
                </a:solidFill>
              </a:rPr>
              <a:t>GC3 suites </a:t>
            </a:r>
            <a:r>
              <a:rPr lang="en-GB" sz="2000" b="1" u="sng" dirty="0" smtClean="0">
                <a:solidFill>
                  <a:schemeClr val="bg1"/>
                </a:solidFill>
              </a:rPr>
              <a:t>do not </a:t>
            </a:r>
            <a:r>
              <a:rPr lang="en-GB" sz="2000" b="1" dirty="0" smtClean="0">
                <a:solidFill>
                  <a:schemeClr val="bg1"/>
                </a:solidFill>
              </a:rPr>
              <a:t>have a </a:t>
            </a:r>
            <a:r>
              <a:rPr lang="en-GB" sz="2000" b="1" i="1" dirty="0" smtClean="0">
                <a:solidFill>
                  <a:schemeClr val="bg1"/>
                </a:solidFill>
              </a:rPr>
              <a:t>site </a:t>
            </a:r>
            <a:r>
              <a:rPr lang="en-GB" sz="2000" b="1" dirty="0" smtClean="0">
                <a:solidFill>
                  <a:schemeClr val="bg1"/>
                </a:solidFill>
              </a:rPr>
              <a:t>configuration that you can choose from</a:t>
            </a:r>
            <a:endParaRPr lang="en-GB" sz="2000" b="1" i="1" dirty="0">
              <a:solidFill>
                <a:schemeClr val="bg1"/>
              </a:solidFill>
            </a:endParaRPr>
          </a:p>
        </p:txBody>
      </p:sp>
      <p:sp>
        <p:nvSpPr>
          <p:cNvPr id="11" name="Notched Right Arrow 10"/>
          <p:cNvSpPr/>
          <p:nvPr/>
        </p:nvSpPr>
        <p:spPr>
          <a:xfrm rot="5400000">
            <a:off x="1727684" y="2744924"/>
            <a:ext cx="720080" cy="360040"/>
          </a:xfrm>
          <a:prstGeom prst="notch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Box 11"/>
          <p:cNvSpPr txBox="1"/>
          <p:nvPr/>
        </p:nvSpPr>
        <p:spPr>
          <a:xfrm>
            <a:off x="144016" y="3717032"/>
            <a:ext cx="8892480" cy="1754326"/>
          </a:xfrm>
          <a:prstGeom prst="rect">
            <a:avLst/>
          </a:prstGeom>
          <a:solidFill>
            <a:schemeClr val="accent4">
              <a:lumMod val="20000"/>
              <a:lumOff val="80000"/>
            </a:schemeClr>
          </a:solidFill>
        </p:spPr>
        <p:txBody>
          <a:bodyPr wrap="square" rtlCol="0">
            <a:spAutoFit/>
          </a:bodyPr>
          <a:lstStyle/>
          <a:p>
            <a:pPr>
              <a:lnSpc>
                <a:spcPct val="200000"/>
              </a:lnSpc>
            </a:pPr>
            <a:r>
              <a:rPr lang="en-GB" sz="1800" b="1" dirty="0" smtClean="0">
                <a:solidFill>
                  <a:schemeClr val="bg1"/>
                </a:solidFill>
              </a:rPr>
              <a:t> Useful documentation for porting</a:t>
            </a:r>
          </a:p>
          <a:p>
            <a:pPr lvl="1">
              <a:lnSpc>
                <a:spcPct val="200000"/>
              </a:lnSpc>
              <a:buFont typeface="Arial" pitchFamily="34" charset="0"/>
              <a:buChar char="•"/>
            </a:pPr>
            <a:r>
              <a:rPr lang="en-GB" sz="1800" dirty="0" smtClean="0">
                <a:solidFill>
                  <a:schemeClr val="bg1"/>
                </a:solidFill>
                <a:hlinkClick r:id="rId2"/>
              </a:rPr>
              <a:t>http://collab.metoffice.gov.uk/twiki/bin/view/Support/GC3InstructionsVN103N96</a:t>
            </a:r>
            <a:endParaRPr lang="en-GB" sz="1800" dirty="0" smtClean="0">
              <a:solidFill>
                <a:schemeClr val="bg1"/>
              </a:solidFill>
            </a:endParaRPr>
          </a:p>
          <a:p>
            <a:pPr lvl="1">
              <a:lnSpc>
                <a:spcPct val="200000"/>
              </a:lnSpc>
              <a:buFont typeface="Arial" pitchFamily="34" charset="0"/>
              <a:buChar char="•"/>
            </a:pPr>
            <a:r>
              <a:rPr lang="en-GB" sz="1800" dirty="0" smtClean="0">
                <a:solidFill>
                  <a:schemeClr val="bg1"/>
                </a:solidFill>
              </a:rPr>
              <a:t> </a:t>
            </a:r>
            <a:r>
              <a:rPr lang="en-GB" sz="1800" dirty="0" smtClean="0">
                <a:solidFill>
                  <a:schemeClr val="bg1"/>
                </a:solidFill>
                <a:hlinkClick r:id="rId3"/>
              </a:rPr>
              <a:t>http://collab.metoffice.gov.uk/twiki/bin/view/Support/GC3InstructionsVN103N216</a:t>
            </a:r>
            <a:r>
              <a:rPr lang="en-GB" sz="1800" dirty="0" smtClean="0">
                <a:solidFill>
                  <a:schemeClr val="bg1"/>
                </a:solidFill>
              </a:rPr>
              <a:t>    </a:t>
            </a:r>
            <a:endParaRPr lang="en-GB" sz="1600" dirty="0" smtClean="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Suite</a:t>
            </a:r>
            <a:endParaRPr lang="en-GB" dirty="0"/>
          </a:p>
        </p:txBody>
      </p:sp>
      <p:sp>
        <p:nvSpPr>
          <p:cNvPr id="3" name="Subtitle 2"/>
          <p:cNvSpPr>
            <a:spLocks noGrp="1"/>
          </p:cNvSpPr>
          <p:nvPr>
            <p:ph type="subTitle" idx="1"/>
          </p:nvPr>
        </p:nvSpPr>
        <p:spPr/>
        <p:txBody>
          <a:bodyPr/>
          <a:lstStyle/>
          <a:p>
            <a:r>
              <a:rPr lang="en-GB" dirty="0" smtClean="0"/>
              <a:t>... Let’s try to run it!!!</a:t>
            </a:r>
            <a:endParaRPr lang="en-GB" dirty="0"/>
          </a:p>
        </p:txBody>
      </p:sp>
      <p:pic>
        <p:nvPicPr>
          <p:cNvPr id="1026" name="Picture 2" descr="C:\Users\joao.teixeira\AppData\Local\Microsoft\Windows\Temporary Internet Files\Content.IE5\DKSP74L5\Wile_E_Coyote[1].png"/>
          <p:cNvPicPr>
            <a:picLocks noChangeAspect="1" noChangeArrowheads="1"/>
          </p:cNvPicPr>
          <p:nvPr/>
        </p:nvPicPr>
        <p:blipFill>
          <a:blip r:embed="rId2" cstate="print"/>
          <a:srcRect/>
          <a:stretch>
            <a:fillRect/>
          </a:stretch>
        </p:blipFill>
        <p:spPr bwMode="auto">
          <a:xfrm>
            <a:off x="6660232" y="764704"/>
            <a:ext cx="1729652" cy="2160240"/>
          </a:xfrm>
          <a:prstGeom prst="rect">
            <a:avLst/>
          </a:prstGeom>
          <a:noFill/>
        </p:spPr>
      </p:pic>
      <p:sp>
        <p:nvSpPr>
          <p:cNvPr id="6" name="TextBox 5"/>
          <p:cNvSpPr txBox="1"/>
          <p:nvPr/>
        </p:nvSpPr>
        <p:spPr>
          <a:xfrm>
            <a:off x="395536" y="2276872"/>
            <a:ext cx="8496944" cy="353943"/>
          </a:xfrm>
          <a:prstGeom prst="rect">
            <a:avLst/>
          </a:prstGeom>
          <a:noFill/>
        </p:spPr>
        <p:txBody>
          <a:bodyPr wrap="square" rtlCol="0">
            <a:spAutoFit/>
          </a:bodyPr>
          <a:lstStyle/>
          <a:p>
            <a:r>
              <a:rPr lang="en-GB" sz="2000" b="1" dirty="0" smtClean="0">
                <a:solidFill>
                  <a:schemeClr val="bg1"/>
                </a:solidFill>
              </a:rPr>
              <a:t>Global Coupled is expensive to run...</a:t>
            </a:r>
            <a:endParaRPr lang="en-GB" sz="2000" b="1" dirty="0">
              <a:solidFill>
                <a:schemeClr val="bg1"/>
              </a:solidFill>
            </a:endParaRPr>
          </a:p>
        </p:txBody>
      </p:sp>
      <p:sp>
        <p:nvSpPr>
          <p:cNvPr id="7" name="Bent-Up Arrow 6"/>
          <p:cNvSpPr/>
          <p:nvPr/>
        </p:nvSpPr>
        <p:spPr>
          <a:xfrm rot="5400000">
            <a:off x="1018404" y="2734123"/>
            <a:ext cx="554461" cy="504056"/>
          </a:xfrm>
          <a:prstGeom prst="ben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1619672" y="2996952"/>
            <a:ext cx="5472608" cy="563231"/>
          </a:xfrm>
          <a:prstGeom prst="rect">
            <a:avLst/>
          </a:prstGeom>
          <a:noFill/>
        </p:spPr>
        <p:txBody>
          <a:bodyPr wrap="square" rtlCol="0">
            <a:spAutoFit/>
          </a:bodyPr>
          <a:lstStyle/>
          <a:p>
            <a:r>
              <a:rPr lang="en-GB" sz="1800" dirty="0" smtClean="0">
                <a:solidFill>
                  <a:schemeClr val="bg1"/>
                </a:solidFill>
              </a:rPr>
              <a:t>We can run in simulation mode</a:t>
            </a:r>
          </a:p>
          <a:p>
            <a:pPr lvl="1"/>
            <a:r>
              <a:rPr lang="en-GB" sz="1800" b="1" dirty="0" smtClean="0">
                <a:solidFill>
                  <a:schemeClr val="accent6">
                    <a:lumMod val="50000"/>
                  </a:schemeClr>
                </a:solidFill>
                <a:latin typeface="Courier New" pitchFamily="49" charset="0"/>
                <a:cs typeface="Courier New" pitchFamily="49" charset="0"/>
              </a:rPr>
              <a:t>rose suite-run -- --mode=simulation</a:t>
            </a:r>
            <a:endParaRPr lang="en-GB" sz="1800" b="1" dirty="0">
              <a:solidFill>
                <a:schemeClr val="accent6">
                  <a:lumMod val="50000"/>
                </a:schemeClr>
              </a:solidFill>
              <a:latin typeface="Courier New" pitchFamily="49" charset="0"/>
              <a:cs typeface="Courier New" pitchFamily="49" charset="0"/>
            </a:endParaRPr>
          </a:p>
        </p:txBody>
      </p:sp>
      <p:sp>
        <p:nvSpPr>
          <p:cNvPr id="10" name="Notched Right Arrow 9"/>
          <p:cNvSpPr/>
          <p:nvPr/>
        </p:nvSpPr>
        <p:spPr>
          <a:xfrm rot="5400000">
            <a:off x="4175956" y="3753036"/>
            <a:ext cx="720080" cy="360040"/>
          </a:xfrm>
          <a:prstGeom prst="notch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1" name="TextBox 10"/>
          <p:cNvSpPr txBox="1"/>
          <p:nvPr/>
        </p:nvSpPr>
        <p:spPr>
          <a:xfrm>
            <a:off x="1547664" y="4653136"/>
            <a:ext cx="5976664" cy="1477328"/>
          </a:xfrm>
          <a:prstGeom prst="rect">
            <a:avLst/>
          </a:prstGeom>
          <a:solidFill>
            <a:schemeClr val="accent4">
              <a:lumMod val="20000"/>
              <a:lumOff val="80000"/>
            </a:schemeClr>
          </a:solidFill>
        </p:spPr>
        <p:txBody>
          <a:bodyPr wrap="square" rtlCol="0">
            <a:spAutoFit/>
          </a:bodyPr>
          <a:lstStyle/>
          <a:p>
            <a:pPr lvl="1">
              <a:lnSpc>
                <a:spcPct val="200000"/>
              </a:lnSpc>
              <a:buFont typeface="Arial" pitchFamily="34" charset="0"/>
              <a:buChar char="•"/>
            </a:pPr>
            <a:r>
              <a:rPr lang="en-GB" sz="1800" dirty="0" smtClean="0">
                <a:solidFill>
                  <a:schemeClr val="bg1"/>
                </a:solidFill>
              </a:rPr>
              <a:t> Installs the suite on the </a:t>
            </a:r>
            <a:r>
              <a:rPr lang="en-GB" sz="1800" dirty="0" err="1" smtClean="0">
                <a:solidFill>
                  <a:schemeClr val="bg1"/>
                </a:solidFill>
              </a:rPr>
              <a:t>cylc</a:t>
            </a:r>
            <a:r>
              <a:rPr lang="en-GB" sz="1800" dirty="0" smtClean="0">
                <a:solidFill>
                  <a:schemeClr val="bg1"/>
                </a:solidFill>
              </a:rPr>
              <a:t> servers</a:t>
            </a:r>
          </a:p>
          <a:p>
            <a:pPr lvl="1">
              <a:lnSpc>
                <a:spcPct val="150000"/>
              </a:lnSpc>
              <a:buFont typeface="Arial" pitchFamily="34" charset="0"/>
              <a:buChar char="•"/>
            </a:pPr>
            <a:r>
              <a:rPr lang="en-GB" sz="1800" dirty="0" smtClean="0">
                <a:solidFill>
                  <a:schemeClr val="bg1"/>
                </a:solidFill>
              </a:rPr>
              <a:t> Runs a </a:t>
            </a:r>
            <a:r>
              <a:rPr lang="en-GB" sz="1800" b="1" dirty="0" smtClean="0">
                <a:solidFill>
                  <a:schemeClr val="accent6">
                    <a:lumMod val="50000"/>
                  </a:schemeClr>
                </a:solidFill>
                <a:latin typeface="Courier New" pitchFamily="49" charset="0"/>
                <a:cs typeface="Courier New" pitchFamily="49" charset="0"/>
              </a:rPr>
              <a:t>sleep 5 </a:t>
            </a:r>
            <a:r>
              <a:rPr lang="en-GB" sz="1800" dirty="0" smtClean="0">
                <a:solidFill>
                  <a:schemeClr val="bg1"/>
                </a:solidFill>
              </a:rPr>
              <a:t>bash command for each task</a:t>
            </a:r>
          </a:p>
          <a:p>
            <a:pPr lvl="1">
              <a:lnSpc>
                <a:spcPct val="150000"/>
              </a:lnSpc>
              <a:buFont typeface="Arial" pitchFamily="34" charset="0"/>
              <a:buChar char="•"/>
            </a:pPr>
            <a:r>
              <a:rPr lang="en-GB" sz="1800" dirty="0" smtClean="0">
                <a:solidFill>
                  <a:schemeClr val="bg1"/>
                </a:solidFill>
              </a:rPr>
              <a:t> Almost the same as running </a:t>
            </a:r>
            <a:r>
              <a:rPr lang="en-GB" sz="1600" dirty="0" smtClean="0">
                <a:solidFill>
                  <a:schemeClr val="bg1"/>
                </a:solidFill>
                <a:sym typeface="Wingdings" pitchFamily="2" charset="2"/>
              </a:rPr>
              <a:t></a:t>
            </a:r>
            <a:endParaRPr lang="en-GB" sz="1600" dirty="0" smtClean="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a:t>
            </a:r>
            <a:r>
              <a:rPr lang="en-GB" dirty="0" err="1" smtClean="0"/>
              <a:t>vs</a:t>
            </a:r>
            <a:r>
              <a:rPr lang="en-GB" dirty="0" smtClean="0"/>
              <a:t> GC2</a:t>
            </a:r>
            <a:endParaRPr lang="en-GB" dirty="0"/>
          </a:p>
        </p:txBody>
      </p:sp>
      <p:sp>
        <p:nvSpPr>
          <p:cNvPr id="3" name="Subtitle 2"/>
          <p:cNvSpPr>
            <a:spLocks noGrp="1"/>
          </p:cNvSpPr>
          <p:nvPr>
            <p:ph type="subTitle" idx="1"/>
          </p:nvPr>
        </p:nvSpPr>
        <p:spPr/>
        <p:txBody>
          <a:bodyPr/>
          <a:lstStyle/>
          <a:p>
            <a:r>
              <a:rPr lang="en-GB" dirty="0" smtClean="0"/>
              <a:t>What’s new?</a:t>
            </a:r>
            <a:endParaRPr lang="en-GB" dirty="0"/>
          </a:p>
        </p:txBody>
      </p:sp>
      <p:sp>
        <p:nvSpPr>
          <p:cNvPr id="4" name="TextBox 3"/>
          <p:cNvSpPr txBox="1"/>
          <p:nvPr/>
        </p:nvSpPr>
        <p:spPr>
          <a:xfrm>
            <a:off x="179512" y="1916832"/>
            <a:ext cx="7200800" cy="2979277"/>
          </a:xfrm>
          <a:prstGeom prst="rect">
            <a:avLst/>
          </a:prstGeom>
          <a:solidFill>
            <a:schemeClr val="accent4">
              <a:lumMod val="20000"/>
              <a:lumOff val="80000"/>
            </a:schemeClr>
          </a:solidFill>
          <a:ln w="38100">
            <a:solidFill>
              <a:schemeClr val="accent3"/>
            </a:solidFill>
          </a:ln>
        </p:spPr>
        <p:txBody>
          <a:bodyPr wrap="square" rtlCol="0">
            <a:spAutoFit/>
          </a:bodyPr>
          <a:lstStyle/>
          <a:p>
            <a:pPr>
              <a:lnSpc>
                <a:spcPct val="150000"/>
              </a:lnSpc>
            </a:pPr>
            <a:r>
              <a:rPr lang="en-GB" sz="1400" b="1" dirty="0" smtClean="0">
                <a:solidFill>
                  <a:schemeClr val="bg1"/>
                </a:solidFill>
              </a:rPr>
              <a:t>GA7.0</a:t>
            </a:r>
          </a:p>
          <a:p>
            <a:pPr lvl="1">
              <a:buFont typeface="Arial" pitchFamily="34" charset="0"/>
              <a:buChar char="•"/>
            </a:pPr>
            <a:r>
              <a:rPr lang="en-GB" sz="1400" dirty="0" smtClean="0">
                <a:solidFill>
                  <a:schemeClr val="bg1"/>
                </a:solidFill>
              </a:rPr>
              <a:t> UKCA-MODE aerosols with offline oxidants</a:t>
            </a:r>
          </a:p>
          <a:p>
            <a:pPr lvl="1">
              <a:buFont typeface="Arial" pitchFamily="34" charset="0"/>
              <a:buChar char="•"/>
            </a:pPr>
            <a:r>
              <a:rPr lang="en-GB" sz="1400" dirty="0" smtClean="0">
                <a:solidFill>
                  <a:schemeClr val="bg1"/>
                </a:solidFill>
              </a:rPr>
              <a:t> Improved </a:t>
            </a:r>
            <a:r>
              <a:rPr lang="en-GB" sz="1400" dirty="0" err="1" smtClean="0">
                <a:solidFill>
                  <a:schemeClr val="bg1"/>
                </a:solidFill>
              </a:rPr>
              <a:t>updraught</a:t>
            </a:r>
            <a:r>
              <a:rPr lang="en-GB" sz="1400" dirty="0" smtClean="0">
                <a:solidFill>
                  <a:schemeClr val="bg1"/>
                </a:solidFill>
              </a:rPr>
              <a:t> </a:t>
            </a:r>
            <a:r>
              <a:rPr lang="en-GB" sz="1400" dirty="0" err="1" smtClean="0">
                <a:solidFill>
                  <a:schemeClr val="bg1"/>
                </a:solidFill>
              </a:rPr>
              <a:t>numerics</a:t>
            </a:r>
            <a:r>
              <a:rPr lang="en-GB" sz="1400" dirty="0" smtClean="0">
                <a:solidFill>
                  <a:schemeClr val="bg1"/>
                </a:solidFill>
              </a:rPr>
              <a:t> in the 6a convection scheme</a:t>
            </a:r>
          </a:p>
          <a:p>
            <a:endParaRPr lang="en-GB" sz="1400" dirty="0" smtClean="0">
              <a:solidFill>
                <a:schemeClr val="bg1"/>
              </a:solidFill>
            </a:endParaRPr>
          </a:p>
          <a:p>
            <a:r>
              <a:rPr lang="en-GB" sz="1400" b="1" dirty="0" smtClean="0">
                <a:solidFill>
                  <a:schemeClr val="bg1"/>
                </a:solidFill>
              </a:rPr>
              <a:t>GL7.0</a:t>
            </a:r>
          </a:p>
          <a:p>
            <a:pPr lvl="1">
              <a:buFont typeface="Arial" pitchFamily="34" charset="0"/>
              <a:buChar char="•"/>
            </a:pPr>
            <a:r>
              <a:rPr lang="en-GB" sz="1400" dirty="0" smtClean="0">
                <a:solidFill>
                  <a:schemeClr val="bg1"/>
                </a:solidFill>
              </a:rPr>
              <a:t> Implementation of the multilayer snow scheme</a:t>
            </a:r>
          </a:p>
          <a:p>
            <a:endParaRPr lang="en-GB" sz="1400" dirty="0" smtClean="0">
              <a:solidFill>
                <a:schemeClr val="bg1"/>
              </a:solidFill>
            </a:endParaRPr>
          </a:p>
          <a:p>
            <a:r>
              <a:rPr lang="en-GB" sz="1400" b="1" dirty="0" smtClean="0">
                <a:solidFill>
                  <a:schemeClr val="bg1"/>
                </a:solidFill>
              </a:rPr>
              <a:t>GO6.0</a:t>
            </a:r>
          </a:p>
          <a:p>
            <a:pPr lvl="1">
              <a:buFont typeface="Arial" pitchFamily="34" charset="0"/>
              <a:buChar char="•"/>
            </a:pPr>
            <a:r>
              <a:rPr lang="en-GB" sz="1400" dirty="0" smtClean="0">
                <a:solidFill>
                  <a:schemeClr val="bg1"/>
                </a:solidFill>
              </a:rPr>
              <a:t> Code base upgraded to NEMO3.6_stable</a:t>
            </a:r>
          </a:p>
          <a:p>
            <a:pPr lvl="1">
              <a:buFont typeface="Arial" pitchFamily="34" charset="0"/>
              <a:buChar char="•"/>
            </a:pPr>
            <a:r>
              <a:rPr lang="en-GB" sz="1400" dirty="0" smtClean="0">
                <a:solidFill>
                  <a:schemeClr val="bg1"/>
                </a:solidFill>
              </a:rPr>
              <a:t> ORCA025 extended further into Antarctica allowing modelling </a:t>
            </a:r>
            <a:r>
              <a:rPr lang="en-GB" sz="1400" dirty="0" err="1" smtClean="0">
                <a:solidFill>
                  <a:schemeClr val="bg1"/>
                </a:solidFill>
              </a:rPr>
              <a:t>iceshelf</a:t>
            </a:r>
            <a:r>
              <a:rPr lang="en-GB" sz="1400" dirty="0" smtClean="0">
                <a:solidFill>
                  <a:schemeClr val="bg1"/>
                </a:solidFill>
              </a:rPr>
              <a:t> cavities</a:t>
            </a:r>
          </a:p>
          <a:p>
            <a:pPr lvl="1">
              <a:buFont typeface="Arial" pitchFamily="34" charset="0"/>
              <a:buChar char="•"/>
            </a:pPr>
            <a:r>
              <a:rPr lang="en-GB" sz="1400" dirty="0" smtClean="0">
                <a:solidFill>
                  <a:schemeClr val="bg1"/>
                </a:solidFill>
              </a:rPr>
              <a:t> Non linear free surface and variable volume layers (VVL)</a:t>
            </a:r>
          </a:p>
          <a:p>
            <a:endParaRPr lang="en-GB" sz="1400" dirty="0" smtClean="0">
              <a:solidFill>
                <a:schemeClr val="bg1"/>
              </a:solidFill>
            </a:endParaRPr>
          </a:p>
          <a:p>
            <a:r>
              <a:rPr lang="en-GB" sz="1400" b="1" dirty="0" smtClean="0">
                <a:solidFill>
                  <a:schemeClr val="bg1"/>
                </a:solidFill>
              </a:rPr>
              <a:t>GSI8.0 and GSI7.0</a:t>
            </a:r>
          </a:p>
          <a:p>
            <a:pPr lvl="1">
              <a:buFont typeface="Arial" pitchFamily="34" charset="0"/>
              <a:buChar char="•"/>
            </a:pPr>
            <a:r>
              <a:rPr lang="en-GB" sz="1400" dirty="0" smtClean="0">
                <a:solidFill>
                  <a:schemeClr val="bg1"/>
                </a:solidFill>
              </a:rPr>
              <a:t> Multi layer sea ice: 4 ice layers &amp; 1 snow layer</a:t>
            </a:r>
          </a:p>
          <a:p>
            <a:pPr lvl="1">
              <a:buFont typeface="Arial" pitchFamily="34" charset="0"/>
              <a:buChar char="•"/>
            </a:pPr>
            <a:r>
              <a:rPr lang="en-GB" sz="1400" dirty="0" smtClean="0">
                <a:solidFill>
                  <a:schemeClr val="bg1"/>
                </a:solidFill>
              </a:rPr>
              <a:t> Inclusion of prognostic melt ponds</a:t>
            </a:r>
          </a:p>
        </p:txBody>
      </p:sp>
      <p:sp>
        <p:nvSpPr>
          <p:cNvPr id="5" name="Bent-Up Arrow 4"/>
          <p:cNvSpPr/>
          <p:nvPr/>
        </p:nvSpPr>
        <p:spPr>
          <a:xfrm rot="5400000">
            <a:off x="1738484" y="5038379"/>
            <a:ext cx="554461" cy="504056"/>
          </a:xfrm>
          <a:prstGeom prst="ben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6" name="TextBox 5"/>
          <p:cNvSpPr txBox="1"/>
          <p:nvPr/>
        </p:nvSpPr>
        <p:spPr>
          <a:xfrm>
            <a:off x="2339752" y="5301208"/>
            <a:ext cx="5472608" cy="337208"/>
          </a:xfrm>
          <a:prstGeom prst="rect">
            <a:avLst/>
          </a:prstGeom>
          <a:noFill/>
        </p:spPr>
        <p:txBody>
          <a:bodyPr wrap="square" rtlCol="0">
            <a:spAutoFit/>
          </a:bodyPr>
          <a:lstStyle/>
          <a:p>
            <a:r>
              <a:rPr lang="en-GB" sz="1800" dirty="0" smtClean="0">
                <a:solidFill>
                  <a:schemeClr val="bg1"/>
                </a:solidFill>
              </a:rPr>
              <a:t>But at what cost?</a:t>
            </a:r>
            <a:endParaRPr lang="en-GB" sz="1800" b="1" dirty="0">
              <a:solidFill>
                <a:schemeClr val="accent6">
                  <a:lumMod val="50000"/>
                </a:schemeClr>
              </a:solidFill>
              <a:latin typeface="Courier New" pitchFamily="49" charset="0"/>
              <a:cs typeface="Courier New" pitchFamily="49" charset="0"/>
            </a:endParaRPr>
          </a:p>
        </p:txBody>
      </p:sp>
    </p:spTree>
  </p:cSld>
  <p:clrMapOvr>
    <a:masterClrMapping/>
  </p:clrMapOvr>
  <p:transition spd="med">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GC3 </a:t>
            </a:r>
            <a:r>
              <a:rPr lang="en-GB" dirty="0" err="1" smtClean="0"/>
              <a:t>vs</a:t>
            </a:r>
            <a:r>
              <a:rPr lang="en-GB" dirty="0" smtClean="0"/>
              <a:t> GC2</a:t>
            </a:r>
            <a:endParaRPr lang="en-GB" dirty="0"/>
          </a:p>
        </p:txBody>
      </p:sp>
      <p:sp>
        <p:nvSpPr>
          <p:cNvPr id="3" name="Subtitle 2"/>
          <p:cNvSpPr>
            <a:spLocks noGrp="1"/>
          </p:cNvSpPr>
          <p:nvPr>
            <p:ph type="subTitle" idx="1"/>
          </p:nvPr>
        </p:nvSpPr>
        <p:spPr/>
        <p:txBody>
          <a:bodyPr/>
          <a:lstStyle/>
          <a:p>
            <a:r>
              <a:rPr lang="en-GB" dirty="0" smtClean="0"/>
              <a:t>Cost...</a:t>
            </a:r>
            <a:endParaRPr lang="en-GB" dirty="0"/>
          </a:p>
        </p:txBody>
      </p:sp>
      <p:sp>
        <p:nvSpPr>
          <p:cNvPr id="7" name="TextBox 6"/>
          <p:cNvSpPr txBox="1"/>
          <p:nvPr/>
        </p:nvSpPr>
        <p:spPr>
          <a:xfrm>
            <a:off x="395536" y="2276872"/>
            <a:ext cx="8496944" cy="2097497"/>
          </a:xfrm>
          <a:prstGeom prst="rect">
            <a:avLst/>
          </a:prstGeom>
          <a:noFill/>
        </p:spPr>
        <p:txBody>
          <a:bodyPr wrap="square" rtlCol="0">
            <a:spAutoFit/>
          </a:bodyPr>
          <a:lstStyle/>
          <a:p>
            <a:r>
              <a:rPr lang="en-GB" sz="2000" b="1" dirty="0" smtClean="0">
                <a:solidFill>
                  <a:schemeClr val="bg1"/>
                </a:solidFill>
              </a:rPr>
              <a:t>How long does it take to run GC3?</a:t>
            </a:r>
          </a:p>
          <a:p>
            <a:pPr lvl="1">
              <a:lnSpc>
                <a:spcPct val="150000"/>
              </a:lnSpc>
              <a:buFont typeface="Arial" pitchFamily="34" charset="0"/>
              <a:buChar char="•"/>
            </a:pPr>
            <a:r>
              <a:rPr lang="en-GB" sz="1800" dirty="0" smtClean="0">
                <a:solidFill>
                  <a:schemeClr val="bg1"/>
                </a:solidFill>
              </a:rPr>
              <a:t> </a:t>
            </a:r>
            <a:r>
              <a:rPr lang="en-GB" sz="1800" b="1" dirty="0" smtClean="0">
                <a:solidFill>
                  <a:schemeClr val="bg1"/>
                </a:solidFill>
              </a:rPr>
              <a:t>GC2.0 ran at 2 years per day </a:t>
            </a:r>
          </a:p>
          <a:p>
            <a:pPr lvl="1"/>
            <a:r>
              <a:rPr lang="en-GB" sz="1800" dirty="0" smtClean="0">
                <a:solidFill>
                  <a:schemeClr val="bg1"/>
                </a:solidFill>
              </a:rPr>
              <a:t>	both N96 using 19 nodes and N216 using 37 nodes</a:t>
            </a:r>
          </a:p>
          <a:p>
            <a:pPr lvl="1">
              <a:lnSpc>
                <a:spcPct val="200000"/>
              </a:lnSpc>
              <a:buFont typeface="Arial" pitchFamily="34" charset="0"/>
              <a:buChar char="•"/>
            </a:pPr>
            <a:r>
              <a:rPr lang="en-GB" sz="1800" dirty="0" smtClean="0">
                <a:solidFill>
                  <a:schemeClr val="bg1"/>
                </a:solidFill>
              </a:rPr>
              <a:t> </a:t>
            </a:r>
            <a:r>
              <a:rPr lang="en-GB" sz="1800" b="1" dirty="0" smtClean="0">
                <a:solidFill>
                  <a:schemeClr val="bg1"/>
                </a:solidFill>
              </a:rPr>
              <a:t>GC3.0 runs at 1.27 years per day </a:t>
            </a:r>
            <a:r>
              <a:rPr lang="en-GB" sz="1800" dirty="0" smtClean="0">
                <a:solidFill>
                  <a:schemeClr val="bg1"/>
                </a:solidFill>
              </a:rPr>
              <a:t>for N96 using 22 nodes</a:t>
            </a:r>
          </a:p>
          <a:p>
            <a:pPr lvl="1">
              <a:lnSpc>
                <a:spcPct val="100000"/>
              </a:lnSpc>
            </a:pPr>
            <a:r>
              <a:rPr lang="en-GB" sz="1800" dirty="0" smtClean="0">
                <a:solidFill>
                  <a:schemeClr val="bg1"/>
                </a:solidFill>
              </a:rPr>
              <a:t> 1.09 years per day for N216 using 56 nodes</a:t>
            </a:r>
          </a:p>
          <a:p>
            <a:endParaRPr lang="en-GB" sz="2000" b="1" dirty="0" smtClean="0">
              <a:solidFill>
                <a:schemeClr val="bg1"/>
              </a:solidFill>
            </a:endParaRPr>
          </a:p>
        </p:txBody>
      </p:sp>
      <p:sp>
        <p:nvSpPr>
          <p:cNvPr id="8" name="TextBox 7"/>
          <p:cNvSpPr txBox="1"/>
          <p:nvPr/>
        </p:nvSpPr>
        <p:spPr>
          <a:xfrm>
            <a:off x="539552" y="5013176"/>
            <a:ext cx="8064896" cy="1400383"/>
          </a:xfrm>
          <a:prstGeom prst="rect">
            <a:avLst/>
          </a:prstGeom>
          <a:noFill/>
        </p:spPr>
        <p:txBody>
          <a:bodyPr wrap="square" rtlCol="0">
            <a:spAutoFit/>
          </a:bodyPr>
          <a:lstStyle/>
          <a:p>
            <a:r>
              <a:rPr lang="en-GB" sz="2000" dirty="0" smtClean="0">
                <a:solidFill>
                  <a:schemeClr val="bg1"/>
                </a:solidFill>
              </a:rPr>
              <a:t>Main cause              UKCA which takes a lot of extra compute power</a:t>
            </a:r>
          </a:p>
          <a:p>
            <a:endParaRPr lang="en-GB" sz="2000" b="1" dirty="0" smtClean="0">
              <a:solidFill>
                <a:schemeClr val="bg1"/>
              </a:solidFill>
            </a:endParaRPr>
          </a:p>
          <a:p>
            <a:pPr lvl="1" algn="ctr"/>
            <a:r>
              <a:rPr lang="en-GB" sz="2000" dirty="0" smtClean="0">
                <a:solidFill>
                  <a:schemeClr val="bg1"/>
                </a:solidFill>
              </a:rPr>
              <a:t>Work is underway to speed up UKCA and some promising code changes are already being proposed.</a:t>
            </a:r>
          </a:p>
          <a:p>
            <a:endParaRPr lang="en-GB" sz="2000" b="1" dirty="0" smtClean="0">
              <a:solidFill>
                <a:schemeClr val="bg1"/>
              </a:solidFill>
            </a:endParaRPr>
          </a:p>
        </p:txBody>
      </p:sp>
      <p:cxnSp>
        <p:nvCxnSpPr>
          <p:cNvPr id="9" name="Straight Arrow Connector 8"/>
          <p:cNvCxnSpPr/>
          <p:nvPr/>
        </p:nvCxnSpPr>
        <p:spPr bwMode="auto">
          <a:xfrm>
            <a:off x="2123728" y="5229200"/>
            <a:ext cx="648072" cy="0"/>
          </a:xfrm>
          <a:prstGeom prst="straightConnector1">
            <a:avLst/>
          </a:prstGeom>
          <a:noFill/>
          <a:ln w="28575" cap="flat" cmpd="sng" algn="ctr">
            <a:solidFill>
              <a:schemeClr val="accent4"/>
            </a:solidFill>
            <a:prstDash val="solid"/>
            <a:round/>
            <a:headEnd type="arrow"/>
            <a:tailEnd type="arrow"/>
          </a:ln>
          <a:effectLst/>
        </p:spPr>
      </p:cxnSp>
      <p:sp>
        <p:nvSpPr>
          <p:cNvPr id="11" name="Notched Right Arrow 10"/>
          <p:cNvSpPr/>
          <p:nvPr/>
        </p:nvSpPr>
        <p:spPr>
          <a:xfrm rot="5400000">
            <a:off x="3815916" y="4329100"/>
            <a:ext cx="720080" cy="360040"/>
          </a:xfrm>
          <a:prstGeom prst="notch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Tree>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UM systems </a:t>
            </a:r>
            <a:endParaRPr lang="en-GB" dirty="0"/>
          </a:p>
        </p:txBody>
      </p:sp>
      <p:sp>
        <p:nvSpPr>
          <p:cNvPr id="3" name="Subtitle 2"/>
          <p:cNvSpPr>
            <a:spLocks noGrp="1"/>
          </p:cNvSpPr>
          <p:nvPr>
            <p:ph type="subTitle" idx="1"/>
          </p:nvPr>
        </p:nvSpPr>
        <p:spPr/>
        <p:txBody>
          <a:bodyPr/>
          <a:lstStyle/>
          <a:p>
            <a:endParaRPr lang="en-GB"/>
          </a:p>
        </p:txBody>
      </p:sp>
      <p:pic>
        <p:nvPicPr>
          <p:cNvPr id="4" name="Picture 3" descr="GC3_08.png"/>
          <p:cNvPicPr>
            <a:picLocks noChangeAspect="1"/>
          </p:cNvPicPr>
          <p:nvPr/>
        </p:nvPicPr>
        <p:blipFill>
          <a:blip r:embed="rId2" cstate="print"/>
          <a:stretch>
            <a:fillRect/>
          </a:stretch>
        </p:blipFill>
        <p:spPr>
          <a:xfrm>
            <a:off x="179512" y="1433028"/>
            <a:ext cx="8874800" cy="5380348"/>
          </a:xfrm>
          <a:prstGeom prst="rect">
            <a:avLst/>
          </a:prstGeom>
        </p:spPr>
      </p:pic>
    </p:spTree>
  </p:cSld>
  <p:clrMapOvr>
    <a:masterClrMapping/>
  </p:clrMapOvr>
  <p:transition spd="med">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Global Model Development</a:t>
            </a:r>
            <a:endParaRPr lang="en-US" dirty="0"/>
          </a:p>
        </p:txBody>
      </p:sp>
      <p:sp>
        <p:nvSpPr>
          <p:cNvPr id="3" name="Subtitle 2"/>
          <p:cNvSpPr>
            <a:spLocks noGrp="1"/>
          </p:cNvSpPr>
          <p:nvPr>
            <p:ph type="subTitle" idx="1"/>
          </p:nvPr>
        </p:nvSpPr>
        <p:spPr/>
        <p:txBody>
          <a:bodyPr/>
          <a:lstStyle/>
          <a:p>
            <a:r>
              <a:rPr lang="en-US" dirty="0" smtClean="0"/>
              <a:t>Docs and Info</a:t>
            </a:r>
          </a:p>
        </p:txBody>
      </p:sp>
    </p:spTree>
    <p:extLst>
      <p:ext uri="{BB962C8B-B14F-4D97-AF65-F5344CB8AC3E}">
        <p14:creationId xmlns="" xmlns:p14="http://schemas.microsoft.com/office/powerpoint/2010/main" val="1732071070"/>
      </p:ext>
    </p:extLst>
  </p:cSld>
  <p:clrMapOvr>
    <a:masterClrMapping/>
  </p:clrMapOvr>
  <p:transition spd="med">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Global Model Development</a:t>
            </a:r>
            <a:endParaRPr lang="en-GB" dirty="0"/>
          </a:p>
        </p:txBody>
      </p:sp>
      <p:sp>
        <p:nvSpPr>
          <p:cNvPr id="3" name="Subtitle 2"/>
          <p:cNvSpPr>
            <a:spLocks noGrp="1"/>
          </p:cNvSpPr>
          <p:nvPr>
            <p:ph type="subTitle" idx="1"/>
          </p:nvPr>
        </p:nvSpPr>
        <p:spPr/>
        <p:txBody>
          <a:bodyPr/>
          <a:lstStyle/>
          <a:p>
            <a:r>
              <a:rPr lang="en-GB" dirty="0" smtClean="0"/>
              <a:t>Development and Evaluation</a:t>
            </a:r>
            <a:endParaRPr lang="en-GB" dirty="0"/>
          </a:p>
        </p:txBody>
      </p:sp>
      <p:sp>
        <p:nvSpPr>
          <p:cNvPr id="7" name="TextBox 6"/>
          <p:cNvSpPr txBox="1"/>
          <p:nvPr/>
        </p:nvSpPr>
        <p:spPr>
          <a:xfrm>
            <a:off x="395536" y="2276872"/>
            <a:ext cx="4680520" cy="353943"/>
          </a:xfrm>
          <a:prstGeom prst="rect">
            <a:avLst/>
          </a:prstGeom>
          <a:noFill/>
        </p:spPr>
        <p:txBody>
          <a:bodyPr wrap="square" rtlCol="0">
            <a:spAutoFit/>
          </a:bodyPr>
          <a:lstStyle/>
          <a:p>
            <a:r>
              <a:rPr lang="en-GB" sz="2000" b="1" dirty="0" smtClean="0">
                <a:solidFill>
                  <a:schemeClr val="bg1"/>
                </a:solidFill>
              </a:rPr>
              <a:t>Where can you find documentation?</a:t>
            </a:r>
          </a:p>
        </p:txBody>
      </p:sp>
      <p:cxnSp>
        <p:nvCxnSpPr>
          <p:cNvPr id="10" name="Straight Connector 9"/>
          <p:cNvCxnSpPr/>
          <p:nvPr/>
        </p:nvCxnSpPr>
        <p:spPr bwMode="auto">
          <a:xfrm>
            <a:off x="4139952" y="2681536"/>
            <a:ext cx="0" cy="3915816"/>
          </a:xfrm>
          <a:prstGeom prst="line">
            <a:avLst/>
          </a:prstGeom>
          <a:noFill/>
          <a:ln w="34925" cap="flat" cmpd="sng" algn="ctr">
            <a:solidFill>
              <a:schemeClr val="accent3"/>
            </a:solidFill>
            <a:prstDash val="solid"/>
            <a:round/>
            <a:headEnd type="none" w="med" len="med"/>
            <a:tailEnd type="none" w="med" len="med"/>
          </a:ln>
          <a:effectLst/>
        </p:spPr>
      </p:cxnSp>
      <p:sp>
        <p:nvSpPr>
          <p:cNvPr id="13" name="TextBox 12"/>
          <p:cNvSpPr txBox="1"/>
          <p:nvPr/>
        </p:nvSpPr>
        <p:spPr>
          <a:xfrm>
            <a:off x="72008" y="2957202"/>
            <a:ext cx="4067944" cy="4525854"/>
          </a:xfrm>
          <a:prstGeom prst="rect">
            <a:avLst/>
          </a:prstGeom>
          <a:noFill/>
        </p:spPr>
        <p:txBody>
          <a:bodyPr wrap="square" rtlCol="0">
            <a:spAutoFit/>
          </a:bodyPr>
          <a:lstStyle/>
          <a:p>
            <a:r>
              <a:rPr lang="en-GB" sz="1800" b="1" dirty="0" smtClean="0">
                <a:solidFill>
                  <a:schemeClr val="bg1"/>
                </a:solidFill>
              </a:rPr>
              <a:t>Collaboration Wiki</a:t>
            </a:r>
          </a:p>
          <a:p>
            <a:r>
              <a:rPr lang="en-GB" sz="1600" dirty="0" smtClean="0">
                <a:solidFill>
                  <a:schemeClr val="bg1"/>
                </a:solidFill>
                <a:hlinkClick r:id="rId2"/>
              </a:rPr>
              <a:t>http://collab.metoffice.gov.uk</a:t>
            </a:r>
            <a:endParaRPr lang="en-GB" sz="1600" dirty="0" smtClean="0">
              <a:solidFill>
                <a:schemeClr val="bg1"/>
              </a:solidFill>
            </a:endParaRPr>
          </a:p>
          <a:p>
            <a:endParaRPr lang="en-GB" sz="1600" dirty="0" smtClean="0">
              <a:solidFill>
                <a:schemeClr val="bg1"/>
              </a:solidFill>
            </a:endParaRPr>
          </a:p>
          <a:p>
            <a:pPr>
              <a:buFont typeface="Arial" pitchFamily="34" charset="0"/>
              <a:buChar char="•"/>
            </a:pPr>
            <a:r>
              <a:rPr lang="en-GB" sz="1600" dirty="0" smtClean="0">
                <a:solidFill>
                  <a:schemeClr val="bg1"/>
                </a:solidFill>
              </a:rPr>
              <a:t> General Documentation about the UM</a:t>
            </a:r>
          </a:p>
          <a:p>
            <a:pPr lvl="1">
              <a:buFont typeface="Arial" pitchFamily="34" charset="0"/>
              <a:buChar char="•"/>
            </a:pPr>
            <a:r>
              <a:rPr lang="en-GB" sz="1600" dirty="0" smtClean="0">
                <a:solidFill>
                  <a:schemeClr val="bg1"/>
                </a:solidFill>
              </a:rPr>
              <a:t>  UM support pages</a:t>
            </a:r>
          </a:p>
          <a:p>
            <a:pPr lvl="2"/>
            <a:r>
              <a:rPr lang="en-GB" sz="1600" dirty="0" smtClean="0">
                <a:solidFill>
                  <a:schemeClr val="bg1"/>
                </a:solidFill>
              </a:rPr>
              <a:t>-- Lots of links to other UM relevant pages</a:t>
            </a:r>
          </a:p>
          <a:p>
            <a:pPr lvl="2"/>
            <a:r>
              <a:rPr lang="en-GB" sz="1600" dirty="0" smtClean="0">
                <a:solidFill>
                  <a:schemeClr val="bg1"/>
                </a:solidFill>
              </a:rPr>
              <a:t>-- How to run and port </a:t>
            </a:r>
            <a:r>
              <a:rPr lang="en-GB" sz="1600" dirty="0" err="1" smtClean="0">
                <a:solidFill>
                  <a:schemeClr val="bg1"/>
                </a:solidFill>
              </a:rPr>
              <a:t>configs</a:t>
            </a:r>
            <a:endParaRPr lang="en-GB" sz="1600" dirty="0" smtClean="0">
              <a:solidFill>
                <a:schemeClr val="bg1"/>
              </a:solidFill>
            </a:endParaRPr>
          </a:p>
          <a:p>
            <a:pPr lvl="1">
              <a:lnSpc>
                <a:spcPct val="150000"/>
              </a:lnSpc>
              <a:buFont typeface="Arial" pitchFamily="34" charset="0"/>
              <a:buChar char="•"/>
            </a:pPr>
            <a:r>
              <a:rPr lang="en-GB" sz="1600" dirty="0" smtClean="0">
                <a:solidFill>
                  <a:schemeClr val="bg1"/>
                </a:solidFill>
              </a:rPr>
              <a:t> How to(s)</a:t>
            </a:r>
          </a:p>
          <a:p>
            <a:pPr lvl="2"/>
            <a:r>
              <a:rPr lang="en-GB" sz="1600" dirty="0" smtClean="0">
                <a:solidFill>
                  <a:schemeClr val="bg1"/>
                </a:solidFill>
              </a:rPr>
              <a:t>-- External access to MASS</a:t>
            </a:r>
          </a:p>
          <a:p>
            <a:pPr lvl="2"/>
            <a:r>
              <a:rPr lang="en-GB" sz="1600" dirty="0" smtClean="0">
                <a:solidFill>
                  <a:schemeClr val="bg1"/>
                </a:solidFill>
              </a:rPr>
              <a:t>-- And more</a:t>
            </a:r>
          </a:p>
          <a:p>
            <a:pPr lvl="1">
              <a:lnSpc>
                <a:spcPct val="150000"/>
              </a:lnSpc>
              <a:buFont typeface="Arial" pitchFamily="34" charset="0"/>
              <a:buChar char="•"/>
            </a:pPr>
            <a:r>
              <a:rPr lang="en-GB" sz="1600" dirty="0" smtClean="0">
                <a:solidFill>
                  <a:schemeClr val="bg1"/>
                </a:solidFill>
              </a:rPr>
              <a:t> Static Web</a:t>
            </a:r>
          </a:p>
          <a:p>
            <a:pPr lvl="2"/>
            <a:r>
              <a:rPr lang="en-GB" sz="1600" dirty="0" smtClean="0">
                <a:solidFill>
                  <a:schemeClr val="bg1"/>
                </a:solidFill>
              </a:rPr>
              <a:t>-- A mirror to MO internal pages</a:t>
            </a:r>
          </a:p>
          <a:p>
            <a:pPr lvl="1">
              <a:lnSpc>
                <a:spcPct val="150000"/>
              </a:lnSpc>
              <a:buFont typeface="Arial" pitchFamily="34" charset="0"/>
              <a:buChar char="•"/>
            </a:pPr>
            <a:r>
              <a:rPr lang="en-GB" sz="1600" dirty="0" smtClean="0">
                <a:solidFill>
                  <a:schemeClr val="bg1"/>
                </a:solidFill>
              </a:rPr>
              <a:t> Projects Pages</a:t>
            </a:r>
          </a:p>
          <a:p>
            <a:pPr lvl="2">
              <a:lnSpc>
                <a:spcPct val="150000"/>
              </a:lnSpc>
            </a:pPr>
            <a:r>
              <a:rPr lang="en-GB" sz="1600" dirty="0" smtClean="0">
                <a:solidFill>
                  <a:schemeClr val="bg1"/>
                </a:solidFill>
              </a:rPr>
              <a:t>-- Lots of collaborative projects</a:t>
            </a:r>
          </a:p>
          <a:p>
            <a:pPr lvl="2"/>
            <a:endParaRPr lang="en-GB" sz="1600" dirty="0" smtClean="0">
              <a:solidFill>
                <a:schemeClr val="bg1"/>
              </a:solidFill>
            </a:endParaRPr>
          </a:p>
          <a:p>
            <a:pPr>
              <a:buFont typeface="Arial" pitchFamily="34" charset="0"/>
              <a:buChar char="•"/>
            </a:pPr>
            <a:endParaRPr lang="en-GB" sz="1600" dirty="0" smtClean="0">
              <a:solidFill>
                <a:schemeClr val="bg1"/>
              </a:solidFill>
            </a:endParaRPr>
          </a:p>
          <a:p>
            <a:endParaRPr lang="en-GB" sz="1600" dirty="0" smtClean="0">
              <a:solidFill>
                <a:schemeClr val="bg1"/>
              </a:solidFill>
            </a:endParaRPr>
          </a:p>
        </p:txBody>
      </p:sp>
      <p:sp>
        <p:nvSpPr>
          <p:cNvPr id="14" name="TextBox 13"/>
          <p:cNvSpPr txBox="1"/>
          <p:nvPr/>
        </p:nvSpPr>
        <p:spPr>
          <a:xfrm>
            <a:off x="4355976" y="2924944"/>
            <a:ext cx="4788024" cy="1854354"/>
          </a:xfrm>
          <a:prstGeom prst="rect">
            <a:avLst/>
          </a:prstGeom>
          <a:noFill/>
        </p:spPr>
        <p:txBody>
          <a:bodyPr wrap="square" rtlCol="0">
            <a:spAutoFit/>
          </a:bodyPr>
          <a:lstStyle/>
          <a:p>
            <a:r>
              <a:rPr lang="en-GB" sz="1800" b="1" dirty="0" smtClean="0">
                <a:solidFill>
                  <a:schemeClr val="bg1"/>
                </a:solidFill>
              </a:rPr>
              <a:t>Met Office Science Repository Service</a:t>
            </a:r>
          </a:p>
          <a:p>
            <a:r>
              <a:rPr lang="en-GB" sz="1600" dirty="0" smtClean="0">
                <a:solidFill>
                  <a:schemeClr val="bg1"/>
                </a:solidFill>
                <a:hlinkClick r:id="rId3"/>
              </a:rPr>
              <a:t>https://code.metoffice.gov.uk/trac/gmed</a:t>
            </a:r>
            <a:r>
              <a:rPr lang="en-GB" sz="1600" dirty="0" smtClean="0">
                <a:solidFill>
                  <a:schemeClr val="bg1"/>
                </a:solidFill>
              </a:rPr>
              <a:t> </a:t>
            </a:r>
          </a:p>
          <a:p>
            <a:endParaRPr lang="en-GB" sz="1600" dirty="0" smtClean="0">
              <a:solidFill>
                <a:schemeClr val="bg1"/>
              </a:solidFill>
            </a:endParaRPr>
          </a:p>
          <a:p>
            <a:pPr>
              <a:lnSpc>
                <a:spcPct val="150000"/>
              </a:lnSpc>
              <a:buFont typeface="Arial" pitchFamily="34" charset="0"/>
              <a:buChar char="•"/>
            </a:pPr>
            <a:r>
              <a:rPr lang="en-GB" sz="1600" dirty="0" smtClean="0">
                <a:solidFill>
                  <a:schemeClr val="accent4">
                    <a:lumMod val="60000"/>
                    <a:lumOff val="40000"/>
                  </a:schemeClr>
                </a:solidFill>
              </a:rPr>
              <a:t> Code repository</a:t>
            </a:r>
          </a:p>
          <a:p>
            <a:pPr>
              <a:lnSpc>
                <a:spcPct val="150000"/>
              </a:lnSpc>
              <a:buFont typeface="Arial" pitchFamily="34" charset="0"/>
              <a:buChar char="•"/>
            </a:pPr>
            <a:r>
              <a:rPr lang="en-GB" sz="1600" dirty="0" smtClean="0">
                <a:solidFill>
                  <a:schemeClr val="bg1"/>
                </a:solidFill>
              </a:rPr>
              <a:t> Ticket System</a:t>
            </a:r>
          </a:p>
          <a:p>
            <a:pPr>
              <a:lnSpc>
                <a:spcPct val="150000"/>
              </a:lnSpc>
              <a:buFont typeface="Arial" pitchFamily="34" charset="0"/>
              <a:buChar char="•"/>
            </a:pPr>
            <a:r>
              <a:rPr lang="en-GB" sz="1600" dirty="0" smtClean="0">
                <a:solidFill>
                  <a:schemeClr val="bg1"/>
                </a:solidFill>
              </a:rPr>
              <a:t> A Wiki with more documentation</a:t>
            </a:r>
          </a:p>
        </p:txBody>
      </p:sp>
    </p:spTree>
  </p:cSld>
  <p:clrMapOvr>
    <a:masterClrMapping/>
  </p:clrMapOvr>
  <p:transition spd="med">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Global Model Development</a:t>
            </a:r>
            <a:endParaRPr lang="en-GB" dirty="0"/>
          </a:p>
        </p:txBody>
      </p:sp>
      <p:sp>
        <p:nvSpPr>
          <p:cNvPr id="3" name="Subtitle 2"/>
          <p:cNvSpPr>
            <a:spLocks noGrp="1"/>
          </p:cNvSpPr>
          <p:nvPr>
            <p:ph type="subTitle" idx="1"/>
          </p:nvPr>
        </p:nvSpPr>
        <p:spPr/>
        <p:txBody>
          <a:bodyPr/>
          <a:lstStyle/>
          <a:p>
            <a:r>
              <a:rPr lang="en-GB" dirty="0" smtClean="0"/>
              <a:t>Development &amp; Evaluation pages</a:t>
            </a:r>
          </a:p>
        </p:txBody>
      </p:sp>
      <p:sp>
        <p:nvSpPr>
          <p:cNvPr id="7" name="TextBox 6"/>
          <p:cNvSpPr txBox="1"/>
          <p:nvPr/>
        </p:nvSpPr>
        <p:spPr>
          <a:xfrm>
            <a:off x="395536" y="2276872"/>
            <a:ext cx="8748464" cy="3637919"/>
          </a:xfrm>
          <a:prstGeom prst="rect">
            <a:avLst/>
          </a:prstGeom>
          <a:noFill/>
        </p:spPr>
        <p:txBody>
          <a:bodyPr wrap="square" rtlCol="0">
            <a:spAutoFit/>
          </a:bodyPr>
          <a:lstStyle/>
          <a:p>
            <a:r>
              <a:rPr lang="en-GB" sz="2000" b="1" dirty="0" smtClean="0">
                <a:solidFill>
                  <a:schemeClr val="bg1"/>
                </a:solidFill>
              </a:rPr>
              <a:t>Useful links for GMED</a:t>
            </a:r>
          </a:p>
          <a:p>
            <a:r>
              <a:rPr lang="en-GB" sz="2000" b="1" dirty="0" smtClean="0">
                <a:solidFill>
                  <a:schemeClr val="bg1"/>
                </a:solidFill>
              </a:rPr>
              <a:t> </a:t>
            </a:r>
          </a:p>
          <a:p>
            <a:pPr>
              <a:buFont typeface="Arial" pitchFamily="34" charset="0"/>
              <a:buChar char="•"/>
            </a:pPr>
            <a:r>
              <a:rPr lang="en-GB" sz="2000" b="1" dirty="0" smtClean="0">
                <a:solidFill>
                  <a:schemeClr val="bg1"/>
                </a:solidFill>
              </a:rPr>
              <a:t> </a:t>
            </a:r>
            <a:r>
              <a:rPr lang="fr-FR" sz="2000" dirty="0" smtClean="0">
                <a:hlinkClick r:id="rId2"/>
              </a:rPr>
              <a:t>Documentation for </a:t>
            </a:r>
            <a:r>
              <a:rPr lang="fr-FR" sz="2000" dirty="0" err="1" smtClean="0">
                <a:hlinkClick r:id="rId2"/>
              </a:rPr>
              <a:t>frozen</a:t>
            </a:r>
            <a:r>
              <a:rPr lang="fr-FR" sz="2000" dirty="0" smtClean="0">
                <a:hlinkClick r:id="rId2"/>
              </a:rPr>
              <a:t> GC configurations</a:t>
            </a:r>
          </a:p>
          <a:p>
            <a:pPr>
              <a:lnSpc>
                <a:spcPct val="100000"/>
              </a:lnSpc>
              <a:buFont typeface="Arial" pitchFamily="34" charset="0"/>
              <a:buChar char="•"/>
            </a:pPr>
            <a:r>
              <a:rPr lang="en-GB" sz="2000" b="1" dirty="0" smtClean="0">
                <a:solidFill>
                  <a:schemeClr val="bg1"/>
                </a:solidFill>
              </a:rPr>
              <a:t> </a:t>
            </a:r>
            <a:r>
              <a:rPr lang="en-GB" sz="2000" dirty="0" smtClean="0">
                <a:hlinkClick r:id="rId3"/>
              </a:rPr>
              <a:t>Documentation for frozen GA/GL configurations</a:t>
            </a:r>
            <a:endParaRPr lang="en-GB" sz="2000" dirty="0" smtClean="0"/>
          </a:p>
          <a:p>
            <a:pPr lvl="1"/>
            <a:r>
              <a:rPr lang="en-GB" sz="1800" dirty="0" smtClean="0">
                <a:solidFill>
                  <a:schemeClr val="bg1"/>
                </a:solidFill>
              </a:rPr>
              <a:t>Available Standard &amp; Assessment Configurations</a:t>
            </a:r>
          </a:p>
          <a:p>
            <a:pPr lvl="2"/>
            <a:r>
              <a:rPr lang="en-GB" sz="1800" dirty="0" smtClean="0">
                <a:solidFill>
                  <a:schemeClr val="bg1"/>
                </a:solidFill>
              </a:rPr>
              <a:t>Clicking on a suite-ID will give you more info on the configuration</a:t>
            </a:r>
          </a:p>
          <a:p>
            <a:pPr lvl="2"/>
            <a:r>
              <a:rPr lang="en-GB" sz="1600" dirty="0" smtClean="0">
                <a:solidFill>
                  <a:schemeClr val="bg1"/>
                </a:solidFill>
              </a:rPr>
              <a:t>(including Validation Notes)</a:t>
            </a:r>
          </a:p>
          <a:p>
            <a:pPr lvl="1"/>
            <a:r>
              <a:rPr lang="en-GB" sz="1800" dirty="0" smtClean="0">
                <a:solidFill>
                  <a:schemeClr val="bg1"/>
                </a:solidFill>
              </a:rPr>
              <a:t>Tickets describing the changes were made</a:t>
            </a:r>
          </a:p>
          <a:p>
            <a:pPr>
              <a:lnSpc>
                <a:spcPct val="150000"/>
              </a:lnSpc>
              <a:buFont typeface="Arial" pitchFamily="34" charset="0"/>
              <a:buChar char="•"/>
            </a:pPr>
            <a:r>
              <a:rPr lang="en-GB" sz="1800" b="1" dirty="0" smtClean="0">
                <a:solidFill>
                  <a:schemeClr val="bg1"/>
                </a:solidFill>
              </a:rPr>
              <a:t> </a:t>
            </a:r>
            <a:r>
              <a:rPr lang="fr-FR" sz="1800" dirty="0" smtClean="0">
                <a:hlinkClick r:id="rId4" tooltip="/wiki/GADocumentation/GA7.0 in GA"/>
              </a:rPr>
              <a:t>​GA7 / GC3 configuration documentation &amp; </a:t>
            </a:r>
            <a:r>
              <a:rPr lang="fr-FR" sz="1800" dirty="0" err="1" smtClean="0">
                <a:hlinkClick r:id="rId4" tooltip="/wiki/GADocumentation/GA7.0 in GA"/>
              </a:rPr>
              <a:t>assessment</a:t>
            </a:r>
            <a:r>
              <a:rPr lang="fr-FR" sz="1800" dirty="0" smtClean="0">
                <a:hlinkClick r:id="rId4" tooltip="/wiki/GADocumentation/GA7.0 in GA"/>
              </a:rPr>
              <a:t> </a:t>
            </a:r>
            <a:r>
              <a:rPr lang="fr-FR" sz="1800" dirty="0" err="1" smtClean="0">
                <a:hlinkClick r:id="rId4" tooltip="/wiki/GADocumentation/GA7.0 in GA"/>
              </a:rPr>
              <a:t>runs</a:t>
            </a:r>
            <a:endParaRPr lang="fr-FR" sz="1800" dirty="0" smtClean="0"/>
          </a:p>
          <a:p>
            <a:pPr>
              <a:lnSpc>
                <a:spcPct val="150000"/>
              </a:lnSpc>
              <a:buFont typeface="Arial" pitchFamily="34" charset="0"/>
              <a:buChar char="•"/>
            </a:pPr>
            <a:r>
              <a:rPr lang="en-GB" sz="1800" dirty="0" smtClean="0">
                <a:solidFill>
                  <a:schemeClr val="bg1"/>
                </a:solidFill>
                <a:hlinkClick r:id="rId5"/>
              </a:rPr>
              <a:t>​</a:t>
            </a:r>
            <a:r>
              <a:rPr lang="en-GB" sz="1800" b="1" dirty="0" smtClean="0">
                <a:solidFill>
                  <a:schemeClr val="bg1"/>
                </a:solidFill>
              </a:rPr>
              <a:t> </a:t>
            </a:r>
            <a:r>
              <a:rPr lang="en-GB" sz="1800" dirty="0" smtClean="0">
                <a:hlinkClick r:id="rId5"/>
              </a:rPr>
              <a:t>List of atmospheric validation notes</a:t>
            </a:r>
            <a:endParaRPr lang="en-GB" sz="1800" dirty="0" smtClean="0"/>
          </a:p>
          <a:p>
            <a:endParaRPr lang="en-GB" sz="1800" dirty="0" smtClean="0">
              <a:solidFill>
                <a:schemeClr val="bg1"/>
              </a:solidFill>
            </a:endParaRPr>
          </a:p>
          <a:p>
            <a:r>
              <a:rPr lang="en-GB" sz="1800" b="1" dirty="0" smtClean="0">
                <a:solidFill>
                  <a:schemeClr val="bg1"/>
                </a:solidFill>
              </a:rPr>
              <a:t>... And much more</a:t>
            </a:r>
          </a:p>
          <a:p>
            <a:pPr lvl="1"/>
            <a:endParaRPr lang="en-GB" sz="1800" dirty="0" smtClean="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Useful links</a:t>
            </a:r>
            <a:endParaRPr lang="en-GB" dirty="0"/>
          </a:p>
        </p:txBody>
      </p:sp>
      <p:sp>
        <p:nvSpPr>
          <p:cNvPr id="3" name="Subtitle 2"/>
          <p:cNvSpPr>
            <a:spLocks noGrp="1"/>
          </p:cNvSpPr>
          <p:nvPr>
            <p:ph type="subTitle" idx="1"/>
          </p:nvPr>
        </p:nvSpPr>
        <p:spPr/>
        <p:txBody>
          <a:bodyPr/>
          <a:lstStyle/>
          <a:p>
            <a:r>
              <a:rPr lang="en-GB" dirty="0" smtClean="0"/>
              <a:t>Online documentations ... </a:t>
            </a:r>
            <a:endParaRPr lang="en-GB" dirty="0"/>
          </a:p>
        </p:txBody>
      </p:sp>
      <p:sp>
        <p:nvSpPr>
          <p:cNvPr id="4" name="Rectangle 3"/>
          <p:cNvSpPr/>
          <p:nvPr/>
        </p:nvSpPr>
        <p:spPr>
          <a:xfrm>
            <a:off x="720080" y="2204864"/>
            <a:ext cx="7668344" cy="1835887"/>
          </a:xfrm>
          <a:prstGeom prst="rect">
            <a:avLst/>
          </a:prstGeom>
          <a:solidFill>
            <a:schemeClr val="tx1">
              <a:lumMod val="95000"/>
            </a:schemeClr>
          </a:solidFill>
          <a:ln w="34925">
            <a:solidFill>
              <a:schemeClr val="accent1"/>
            </a:solidFill>
          </a:ln>
        </p:spPr>
        <p:txBody>
          <a:bodyPr wrap="square">
            <a:spAutoFit/>
          </a:bodyPr>
          <a:lstStyle/>
          <a:p>
            <a:r>
              <a:rPr lang="en-GB" sz="2000" b="1" dirty="0" smtClean="0">
                <a:solidFill>
                  <a:schemeClr val="bg1"/>
                </a:solidFill>
              </a:rPr>
              <a:t>UM Documentation</a:t>
            </a:r>
          </a:p>
          <a:p>
            <a:endParaRPr lang="en-GB" sz="1800" b="1" dirty="0" smtClean="0">
              <a:solidFill>
                <a:schemeClr val="bg1"/>
              </a:solidFill>
            </a:endParaRPr>
          </a:p>
          <a:p>
            <a:pPr lvl="1">
              <a:lnSpc>
                <a:spcPct val="150000"/>
              </a:lnSpc>
              <a:buFont typeface="Arial" pitchFamily="34" charset="0"/>
              <a:buChar char="•"/>
            </a:pPr>
            <a:r>
              <a:rPr lang="en-GB" sz="1800" dirty="0" smtClean="0">
                <a:solidFill>
                  <a:schemeClr val="bg1"/>
                </a:solidFill>
              </a:rPr>
              <a:t> </a:t>
            </a:r>
            <a:r>
              <a:rPr lang="en-GB" sz="1800" dirty="0" smtClean="0">
                <a:solidFill>
                  <a:schemeClr val="bg1"/>
                </a:solidFill>
                <a:hlinkClick r:id="rId2"/>
              </a:rPr>
              <a:t>https://code.metoffice.gov.uk/doc/um/</a:t>
            </a:r>
            <a:r>
              <a:rPr lang="en-GB" sz="1800" dirty="0" smtClean="0">
                <a:solidFill>
                  <a:schemeClr val="bg1"/>
                </a:solidFill>
              </a:rPr>
              <a:t> </a:t>
            </a:r>
          </a:p>
          <a:p>
            <a:pPr lvl="1">
              <a:lnSpc>
                <a:spcPct val="150000"/>
              </a:lnSpc>
              <a:buFont typeface="Arial" pitchFamily="34" charset="0"/>
              <a:buChar char="•"/>
            </a:pPr>
            <a:r>
              <a:rPr lang="en-GB" sz="1800" dirty="0" smtClean="0">
                <a:solidFill>
                  <a:schemeClr val="bg1"/>
                </a:solidFill>
              </a:rPr>
              <a:t> </a:t>
            </a:r>
            <a:r>
              <a:rPr lang="en-GB" sz="1800" dirty="0" smtClean="0">
                <a:solidFill>
                  <a:schemeClr val="bg1"/>
                </a:solidFill>
                <a:hlinkClick r:id="rId3"/>
              </a:rPr>
              <a:t>http://collab.metoffice.gov.uk/twiki/bin/view/Support/UMarticles</a:t>
            </a:r>
            <a:endParaRPr lang="en-GB" sz="1800" dirty="0" smtClean="0">
              <a:solidFill>
                <a:schemeClr val="bg1"/>
              </a:solidFill>
            </a:endParaRPr>
          </a:p>
          <a:p>
            <a:pPr lvl="1">
              <a:lnSpc>
                <a:spcPct val="150000"/>
              </a:lnSpc>
              <a:buFont typeface="Arial" pitchFamily="34" charset="0"/>
              <a:buChar char="•"/>
            </a:pPr>
            <a:r>
              <a:rPr lang="en-GB" sz="1800" dirty="0" smtClean="0">
                <a:solidFill>
                  <a:schemeClr val="bg1"/>
                </a:solidFill>
              </a:rPr>
              <a:t> </a:t>
            </a:r>
            <a:r>
              <a:rPr lang="en-GB" sz="1800" dirty="0" smtClean="0">
                <a:solidFill>
                  <a:schemeClr val="bg1"/>
                </a:solidFill>
                <a:hlinkClick r:id="rId4"/>
              </a:rPr>
              <a:t>http://collab.metoffice.gov.uk/twiki/bin/view/Support/UnifiedModel</a:t>
            </a:r>
            <a:r>
              <a:rPr lang="en-GB" sz="1800" dirty="0" smtClean="0">
                <a:solidFill>
                  <a:schemeClr val="bg1"/>
                </a:solidFill>
              </a:rPr>
              <a:t> </a:t>
            </a:r>
            <a:endParaRPr lang="en-GB" sz="1800" dirty="0">
              <a:solidFill>
                <a:schemeClr val="bg1"/>
              </a:solidFill>
            </a:endParaRPr>
          </a:p>
        </p:txBody>
      </p:sp>
      <p:sp>
        <p:nvSpPr>
          <p:cNvPr id="5" name="Rectangle 4"/>
          <p:cNvSpPr/>
          <p:nvPr/>
        </p:nvSpPr>
        <p:spPr>
          <a:xfrm>
            <a:off x="720080" y="4257089"/>
            <a:ext cx="7668344" cy="1908215"/>
          </a:xfrm>
          <a:prstGeom prst="rect">
            <a:avLst/>
          </a:prstGeom>
          <a:solidFill>
            <a:schemeClr val="tx1">
              <a:lumMod val="95000"/>
            </a:schemeClr>
          </a:solidFill>
          <a:ln w="34925">
            <a:solidFill>
              <a:schemeClr val="accent1"/>
            </a:solidFill>
          </a:ln>
        </p:spPr>
        <p:txBody>
          <a:bodyPr wrap="square">
            <a:spAutoFit/>
          </a:bodyPr>
          <a:lstStyle/>
          <a:p>
            <a:r>
              <a:rPr lang="en-GB" sz="2000" b="1" dirty="0" smtClean="0">
                <a:solidFill>
                  <a:schemeClr val="bg1"/>
                </a:solidFill>
              </a:rPr>
              <a:t>Global Model Development</a:t>
            </a:r>
          </a:p>
          <a:p>
            <a:endParaRPr lang="en-GB" sz="2000" b="1" dirty="0" smtClean="0">
              <a:solidFill>
                <a:schemeClr val="bg1"/>
              </a:solidFill>
            </a:endParaRPr>
          </a:p>
          <a:p>
            <a:pPr lvl="1">
              <a:lnSpc>
                <a:spcPct val="150000"/>
              </a:lnSpc>
              <a:buFont typeface="Arial" pitchFamily="34" charset="0"/>
              <a:buChar char="•"/>
            </a:pPr>
            <a:r>
              <a:rPr lang="en-GB" sz="2000" b="1" dirty="0" smtClean="0">
                <a:solidFill>
                  <a:schemeClr val="bg1"/>
                </a:solidFill>
              </a:rPr>
              <a:t> </a:t>
            </a:r>
            <a:r>
              <a:rPr lang="en-GB" sz="1800" dirty="0" smtClean="0">
                <a:solidFill>
                  <a:schemeClr val="bg1"/>
                </a:solidFill>
                <a:hlinkClick r:id="rId5"/>
              </a:rPr>
              <a:t>http://collab.metoffice.gov.uk/twiki/bin/view/Development/WebHome</a:t>
            </a:r>
            <a:r>
              <a:rPr lang="en-GB" sz="1800" dirty="0" smtClean="0">
                <a:solidFill>
                  <a:schemeClr val="bg1"/>
                </a:solidFill>
              </a:rPr>
              <a:t> </a:t>
            </a:r>
          </a:p>
          <a:p>
            <a:pPr lvl="1">
              <a:lnSpc>
                <a:spcPct val="150000"/>
              </a:lnSpc>
              <a:buFont typeface="Arial" pitchFamily="34" charset="0"/>
              <a:buChar char="•"/>
            </a:pPr>
            <a:r>
              <a:rPr lang="en-GB" sz="1800" dirty="0" smtClean="0">
                <a:solidFill>
                  <a:schemeClr val="bg1"/>
                </a:solidFill>
              </a:rPr>
              <a:t> </a:t>
            </a:r>
            <a:r>
              <a:rPr lang="en-GB" sz="1800" dirty="0" smtClean="0">
                <a:solidFill>
                  <a:schemeClr val="bg1"/>
                </a:solidFill>
                <a:hlinkClick r:id="rId6"/>
              </a:rPr>
              <a:t>https://</a:t>
            </a:r>
            <a:r>
              <a:rPr lang="en-GB" sz="1800" dirty="0" smtClean="0">
                <a:solidFill>
                  <a:schemeClr val="bg1"/>
                </a:solidFill>
                <a:hlinkClick r:id="rId6"/>
              </a:rPr>
              <a:t>code.metoffice.gov.uk/trac/gmed</a:t>
            </a:r>
            <a:r>
              <a:rPr lang="en-GB" sz="1800" dirty="0" smtClean="0">
                <a:solidFill>
                  <a:schemeClr val="bg1"/>
                </a:solidFill>
              </a:rPr>
              <a:t> </a:t>
            </a:r>
            <a:endParaRPr lang="en-GB" sz="1800" dirty="0" smtClean="0">
              <a:solidFill>
                <a:schemeClr val="bg1"/>
              </a:solidFill>
            </a:endParaRPr>
          </a:p>
          <a:p>
            <a:pPr lvl="1">
              <a:lnSpc>
                <a:spcPct val="150000"/>
              </a:lnSpc>
              <a:buFont typeface="Arial" pitchFamily="34" charset="0"/>
              <a:buChar char="•"/>
            </a:pPr>
            <a:r>
              <a:rPr lang="en-GB" sz="1800" dirty="0" smtClean="0">
                <a:solidFill>
                  <a:schemeClr val="bg1"/>
                </a:solidFill>
              </a:rPr>
              <a:t> </a:t>
            </a:r>
            <a:r>
              <a:rPr lang="en-GB" sz="1800" dirty="0" smtClean="0">
                <a:solidFill>
                  <a:schemeClr val="bg1"/>
                </a:solidFill>
                <a:hlinkClick r:id="rId7"/>
              </a:rPr>
              <a:t>https://</a:t>
            </a:r>
            <a:r>
              <a:rPr lang="en-GB" sz="1800" dirty="0" smtClean="0">
                <a:solidFill>
                  <a:schemeClr val="bg1"/>
                </a:solidFill>
                <a:hlinkClick r:id="rId7"/>
              </a:rPr>
              <a:t>code.metoffice.gov.uk/trac/GA/wiki/GADocumentation/GA7.0</a:t>
            </a:r>
            <a:r>
              <a:rPr lang="en-GB" sz="1800" dirty="0" smtClean="0">
                <a:solidFill>
                  <a:schemeClr val="bg1"/>
                </a:solidFill>
              </a:rPr>
              <a:t> </a:t>
            </a:r>
            <a:endParaRPr lang="en-GB" sz="1800" dirty="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 … ?</a:t>
            </a:r>
            <a:endParaRPr lang="en-US" dirty="0"/>
          </a:p>
        </p:txBody>
      </p:sp>
      <p:sp>
        <p:nvSpPr>
          <p:cNvPr id="3" name="TextBox 2"/>
          <p:cNvSpPr txBox="1"/>
          <p:nvPr/>
        </p:nvSpPr>
        <p:spPr>
          <a:xfrm>
            <a:off x="2051720" y="4221088"/>
            <a:ext cx="2088232" cy="563231"/>
          </a:xfrm>
          <a:prstGeom prst="rect">
            <a:avLst/>
          </a:prstGeom>
          <a:noFill/>
        </p:spPr>
        <p:txBody>
          <a:bodyPr wrap="square" rtlCol="0">
            <a:spAutoFit/>
          </a:bodyPr>
          <a:lstStyle/>
          <a:p>
            <a:r>
              <a:rPr lang="en-GB" sz="3600" dirty="0" smtClean="0">
                <a:solidFill>
                  <a:schemeClr val="tx2">
                    <a:lumMod val="50000"/>
                  </a:schemeClr>
                </a:solidFill>
              </a:rPr>
              <a:t>Coffee ?</a:t>
            </a:r>
            <a:endParaRPr lang="en-GB" sz="3600" dirty="0">
              <a:solidFill>
                <a:schemeClr val="tx2">
                  <a:lumMod val="50000"/>
                </a:schemeClr>
              </a:solidFill>
            </a:endParaRPr>
          </a:p>
        </p:txBody>
      </p:sp>
      <p:sp>
        <p:nvSpPr>
          <p:cNvPr id="4" name="TextBox 3"/>
          <p:cNvSpPr txBox="1"/>
          <p:nvPr/>
        </p:nvSpPr>
        <p:spPr>
          <a:xfrm>
            <a:off x="395536" y="5301208"/>
            <a:ext cx="3528392" cy="563231"/>
          </a:xfrm>
          <a:prstGeom prst="rect">
            <a:avLst/>
          </a:prstGeom>
          <a:noFill/>
        </p:spPr>
        <p:txBody>
          <a:bodyPr wrap="square" rtlCol="0">
            <a:spAutoFit/>
          </a:bodyPr>
          <a:lstStyle/>
          <a:p>
            <a:r>
              <a:rPr lang="en-GB" sz="3600" smtClean="0">
                <a:solidFill>
                  <a:schemeClr val="accent3">
                    <a:lumMod val="60000"/>
                    <a:lumOff val="40000"/>
                  </a:schemeClr>
                </a:solidFill>
              </a:rPr>
              <a:t>20’ </a:t>
            </a:r>
            <a:r>
              <a:rPr lang="en-GB" sz="3600" dirty="0" smtClean="0">
                <a:solidFill>
                  <a:schemeClr val="accent3">
                    <a:lumMod val="60000"/>
                    <a:lumOff val="40000"/>
                  </a:schemeClr>
                </a:solidFill>
              </a:rPr>
              <a:t>break ?</a:t>
            </a:r>
            <a:endParaRPr lang="en-GB" sz="3600" dirty="0">
              <a:solidFill>
                <a:schemeClr val="accent3">
                  <a:lumMod val="60000"/>
                  <a:lumOff val="40000"/>
                </a:schemeClr>
              </a:solidFill>
            </a:endParaRPr>
          </a:p>
        </p:txBody>
      </p:sp>
      <p:pic>
        <p:nvPicPr>
          <p:cNvPr id="1026" name="Picture 2" descr="C:\Users\joao.teixeira\AppData\Local\Microsoft\Windows\Temporary Internet Files\Content.IE5\OEKLT7XA\SMirC-coffeebreak.svg[1].png"/>
          <p:cNvPicPr>
            <a:picLocks noChangeAspect="1" noChangeArrowheads="1"/>
          </p:cNvPicPr>
          <p:nvPr/>
        </p:nvPicPr>
        <p:blipFill>
          <a:blip r:embed="rId2" cstate="print"/>
          <a:srcRect/>
          <a:stretch>
            <a:fillRect/>
          </a:stretch>
        </p:blipFill>
        <p:spPr bwMode="auto">
          <a:xfrm>
            <a:off x="683568" y="3933056"/>
            <a:ext cx="792088" cy="792088"/>
          </a:xfrm>
          <a:prstGeom prst="rect">
            <a:avLst/>
          </a:prstGeom>
          <a:noFill/>
        </p:spPr>
      </p:pic>
    </p:spTree>
    <p:extLst>
      <p:ext uri="{BB962C8B-B14F-4D97-AF65-F5344CB8AC3E}">
        <p14:creationId xmlns="" xmlns:p14="http://schemas.microsoft.com/office/powerpoint/2010/main" val="4052897726"/>
      </p:ext>
    </p:extLst>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Science Configurations</a:t>
            </a:r>
            <a:endParaRPr lang="en-GB" dirty="0"/>
          </a:p>
        </p:txBody>
      </p:sp>
      <p:sp>
        <p:nvSpPr>
          <p:cNvPr id="3" name="Subtitle 2"/>
          <p:cNvSpPr>
            <a:spLocks noGrp="1"/>
          </p:cNvSpPr>
          <p:nvPr>
            <p:ph type="subTitle" idx="1"/>
          </p:nvPr>
        </p:nvSpPr>
        <p:spPr/>
        <p:txBody>
          <a:bodyPr/>
          <a:lstStyle/>
          <a:p>
            <a:r>
              <a:rPr lang="en-GB" dirty="0" smtClean="0"/>
              <a:t>What’s out there?</a:t>
            </a:r>
            <a:endParaRPr lang="en-GB" dirty="0"/>
          </a:p>
        </p:txBody>
      </p:sp>
      <p:pic>
        <p:nvPicPr>
          <p:cNvPr id="17" name="Picture 16" descr="logoGA.png"/>
          <p:cNvPicPr>
            <a:picLocks noChangeAspect="1"/>
          </p:cNvPicPr>
          <p:nvPr/>
        </p:nvPicPr>
        <p:blipFill>
          <a:blip r:embed="rId2" cstate="print"/>
          <a:stretch>
            <a:fillRect/>
          </a:stretch>
        </p:blipFill>
        <p:spPr>
          <a:xfrm>
            <a:off x="179512" y="2158322"/>
            <a:ext cx="1866061" cy="910637"/>
          </a:xfrm>
          <a:prstGeom prst="rect">
            <a:avLst/>
          </a:prstGeom>
        </p:spPr>
      </p:pic>
      <p:pic>
        <p:nvPicPr>
          <p:cNvPr id="18" name="Picture 17" descr="logoGI.png"/>
          <p:cNvPicPr>
            <a:picLocks noChangeAspect="1"/>
          </p:cNvPicPr>
          <p:nvPr/>
        </p:nvPicPr>
        <p:blipFill>
          <a:blip r:embed="rId3" cstate="print"/>
          <a:stretch>
            <a:fillRect/>
          </a:stretch>
        </p:blipFill>
        <p:spPr>
          <a:xfrm>
            <a:off x="179512" y="4510583"/>
            <a:ext cx="1388350" cy="910637"/>
          </a:xfrm>
          <a:prstGeom prst="rect">
            <a:avLst/>
          </a:prstGeom>
        </p:spPr>
      </p:pic>
      <p:pic>
        <p:nvPicPr>
          <p:cNvPr id="19" name="Picture 18" descr="logoGL.png"/>
          <p:cNvPicPr>
            <a:picLocks noChangeAspect="1"/>
          </p:cNvPicPr>
          <p:nvPr/>
        </p:nvPicPr>
        <p:blipFill>
          <a:blip r:embed="rId4" cstate="print"/>
          <a:stretch>
            <a:fillRect/>
          </a:stretch>
        </p:blipFill>
        <p:spPr>
          <a:xfrm>
            <a:off x="179512" y="5686714"/>
            <a:ext cx="1224136" cy="910638"/>
          </a:xfrm>
          <a:prstGeom prst="rect">
            <a:avLst/>
          </a:prstGeom>
        </p:spPr>
      </p:pic>
      <p:pic>
        <p:nvPicPr>
          <p:cNvPr id="20" name="Picture 19" descr="logoGO.png"/>
          <p:cNvPicPr>
            <a:picLocks noChangeAspect="1"/>
          </p:cNvPicPr>
          <p:nvPr/>
        </p:nvPicPr>
        <p:blipFill>
          <a:blip r:embed="rId5" cstate="print"/>
          <a:stretch>
            <a:fillRect/>
          </a:stretch>
        </p:blipFill>
        <p:spPr>
          <a:xfrm>
            <a:off x="179512" y="3334452"/>
            <a:ext cx="1186816" cy="910638"/>
          </a:xfrm>
          <a:prstGeom prst="rect">
            <a:avLst/>
          </a:prstGeom>
        </p:spPr>
      </p:pic>
      <p:sp>
        <p:nvSpPr>
          <p:cNvPr id="21" name="Rectangle 20"/>
          <p:cNvSpPr/>
          <p:nvPr/>
        </p:nvSpPr>
        <p:spPr>
          <a:xfrm>
            <a:off x="2339752" y="2449749"/>
            <a:ext cx="4824536" cy="327782"/>
          </a:xfrm>
          <a:prstGeom prst="rect">
            <a:avLst/>
          </a:prstGeom>
          <a:solidFill>
            <a:schemeClr val="accent4">
              <a:lumMod val="20000"/>
              <a:lumOff val="80000"/>
            </a:schemeClr>
          </a:solidFill>
        </p:spPr>
        <p:txBody>
          <a:bodyPr wrap="square">
            <a:spAutoFit/>
          </a:bodyPr>
          <a:lstStyle/>
          <a:p>
            <a:r>
              <a:rPr lang="en-GB" sz="1800" b="1" dirty="0" smtClean="0">
                <a:solidFill>
                  <a:schemeClr val="bg1"/>
                </a:solidFill>
              </a:rPr>
              <a:t>UM</a:t>
            </a:r>
            <a:r>
              <a:rPr lang="en-GB" sz="1800" dirty="0" smtClean="0">
                <a:solidFill>
                  <a:schemeClr val="bg1"/>
                </a:solidFill>
              </a:rPr>
              <a:t> – Atmosphere Science configuration </a:t>
            </a:r>
            <a:r>
              <a:rPr lang="en-GB" sz="1800" i="1" dirty="0" smtClean="0">
                <a:solidFill>
                  <a:schemeClr val="bg1"/>
                </a:solidFill>
              </a:rPr>
              <a:t>(GA)</a:t>
            </a:r>
          </a:p>
        </p:txBody>
      </p:sp>
      <p:sp>
        <p:nvSpPr>
          <p:cNvPr id="22" name="Rectangle 21"/>
          <p:cNvSpPr/>
          <p:nvPr/>
        </p:nvSpPr>
        <p:spPr>
          <a:xfrm>
            <a:off x="2339752" y="3625880"/>
            <a:ext cx="4824536" cy="327782"/>
          </a:xfrm>
          <a:prstGeom prst="rect">
            <a:avLst/>
          </a:prstGeom>
          <a:solidFill>
            <a:schemeClr val="accent4">
              <a:lumMod val="20000"/>
              <a:lumOff val="80000"/>
            </a:schemeClr>
          </a:solidFill>
        </p:spPr>
        <p:txBody>
          <a:bodyPr wrap="square">
            <a:spAutoFit/>
          </a:bodyPr>
          <a:lstStyle/>
          <a:p>
            <a:r>
              <a:rPr lang="en-GB" sz="1800" b="1" dirty="0" smtClean="0">
                <a:solidFill>
                  <a:schemeClr val="bg1"/>
                </a:solidFill>
              </a:rPr>
              <a:t>NEMO</a:t>
            </a:r>
            <a:r>
              <a:rPr lang="en-GB" sz="1800" dirty="0" smtClean="0">
                <a:solidFill>
                  <a:schemeClr val="bg1"/>
                </a:solidFill>
              </a:rPr>
              <a:t> – Ocean Science configuration </a:t>
            </a:r>
            <a:r>
              <a:rPr lang="en-GB" sz="1800" i="1" dirty="0" smtClean="0">
                <a:solidFill>
                  <a:schemeClr val="bg1"/>
                </a:solidFill>
              </a:rPr>
              <a:t>(GO)</a:t>
            </a:r>
          </a:p>
        </p:txBody>
      </p:sp>
      <p:sp>
        <p:nvSpPr>
          <p:cNvPr id="23" name="Rectangle 22"/>
          <p:cNvSpPr/>
          <p:nvPr/>
        </p:nvSpPr>
        <p:spPr>
          <a:xfrm>
            <a:off x="2339752" y="4802010"/>
            <a:ext cx="4824536" cy="327782"/>
          </a:xfrm>
          <a:prstGeom prst="rect">
            <a:avLst/>
          </a:prstGeom>
          <a:solidFill>
            <a:schemeClr val="accent4">
              <a:lumMod val="20000"/>
              <a:lumOff val="80000"/>
            </a:schemeClr>
          </a:solidFill>
        </p:spPr>
        <p:txBody>
          <a:bodyPr wrap="square">
            <a:spAutoFit/>
          </a:bodyPr>
          <a:lstStyle/>
          <a:p>
            <a:r>
              <a:rPr lang="en-GB" sz="1800" b="1" dirty="0" smtClean="0">
                <a:solidFill>
                  <a:schemeClr val="bg1"/>
                </a:solidFill>
              </a:rPr>
              <a:t>CICE</a:t>
            </a:r>
            <a:r>
              <a:rPr lang="en-GB" sz="1800" dirty="0" smtClean="0">
                <a:solidFill>
                  <a:schemeClr val="bg1"/>
                </a:solidFill>
              </a:rPr>
              <a:t> – Sea Ice Science configuration </a:t>
            </a:r>
            <a:r>
              <a:rPr lang="en-GB" sz="1800" i="1" dirty="0" smtClean="0">
                <a:solidFill>
                  <a:schemeClr val="bg1"/>
                </a:solidFill>
              </a:rPr>
              <a:t>(GSI)</a:t>
            </a:r>
          </a:p>
        </p:txBody>
      </p:sp>
      <p:sp>
        <p:nvSpPr>
          <p:cNvPr id="24" name="Rectangle 23"/>
          <p:cNvSpPr/>
          <p:nvPr/>
        </p:nvSpPr>
        <p:spPr>
          <a:xfrm>
            <a:off x="2339752" y="5978142"/>
            <a:ext cx="4824536" cy="327782"/>
          </a:xfrm>
          <a:prstGeom prst="rect">
            <a:avLst/>
          </a:prstGeom>
          <a:solidFill>
            <a:schemeClr val="accent4">
              <a:lumMod val="20000"/>
              <a:lumOff val="80000"/>
            </a:schemeClr>
          </a:solidFill>
        </p:spPr>
        <p:txBody>
          <a:bodyPr wrap="square">
            <a:spAutoFit/>
          </a:bodyPr>
          <a:lstStyle/>
          <a:p>
            <a:r>
              <a:rPr lang="en-GB" sz="1800" b="1" dirty="0" smtClean="0">
                <a:solidFill>
                  <a:schemeClr val="bg1"/>
                </a:solidFill>
              </a:rPr>
              <a:t>JULES</a:t>
            </a:r>
            <a:r>
              <a:rPr lang="en-GB" sz="1800" dirty="0" smtClean="0">
                <a:solidFill>
                  <a:schemeClr val="bg1"/>
                </a:solidFill>
              </a:rPr>
              <a:t> – Land Science configuration </a:t>
            </a:r>
            <a:r>
              <a:rPr lang="en-GB" sz="1800" i="1" dirty="0" smtClean="0">
                <a:solidFill>
                  <a:schemeClr val="bg1"/>
                </a:solidFill>
              </a:rPr>
              <a:t>(GL)</a:t>
            </a:r>
          </a:p>
        </p:txBody>
      </p:sp>
      <p:cxnSp>
        <p:nvCxnSpPr>
          <p:cNvPr id="30" name="Straight Connector 29"/>
          <p:cNvCxnSpPr/>
          <p:nvPr/>
        </p:nvCxnSpPr>
        <p:spPr bwMode="auto">
          <a:xfrm>
            <a:off x="2195736" y="2276872"/>
            <a:ext cx="0" cy="4176464"/>
          </a:xfrm>
          <a:prstGeom prst="line">
            <a:avLst/>
          </a:prstGeom>
          <a:noFill/>
          <a:ln w="34925" cap="flat" cmpd="sng" algn="ctr">
            <a:solidFill>
              <a:schemeClr val="accent3"/>
            </a:solidFill>
            <a:prstDash val="solid"/>
            <a:round/>
            <a:headEnd type="none" w="med" len="med"/>
            <a:tailEnd type="none" w="med" len="med"/>
          </a:ln>
          <a:effectLst/>
        </p:spPr>
      </p:cxnSp>
      <p:sp>
        <p:nvSpPr>
          <p:cNvPr id="34" name="Right Brace 33"/>
          <p:cNvSpPr/>
          <p:nvPr/>
        </p:nvSpPr>
        <p:spPr bwMode="auto">
          <a:xfrm>
            <a:off x="7236296" y="2276872"/>
            <a:ext cx="216024" cy="4176464"/>
          </a:xfrm>
          <a:prstGeom prst="rightBrace">
            <a:avLst/>
          </a:prstGeom>
          <a:noFill/>
          <a:ln w="34925" cap="flat" cmpd="sng" algn="ctr">
            <a:solidFill>
              <a:schemeClr val="accent3"/>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85000"/>
              </a:lnSpc>
              <a:spcBef>
                <a:spcPct val="0"/>
              </a:spcBef>
              <a:spcAft>
                <a:spcPct val="0"/>
              </a:spcAft>
              <a:buClrTx/>
              <a:buSzTx/>
              <a:buFontTx/>
              <a:buNone/>
              <a:tabLst/>
            </a:pPr>
            <a:endParaRPr kumimoji="0" lang="en-GB" sz="4400" b="0" i="0" u="none" strike="noStrike" cap="none" normalizeH="0" baseline="0" smtClean="0">
              <a:ln>
                <a:noFill/>
              </a:ln>
              <a:solidFill>
                <a:schemeClr val="tx2"/>
              </a:solidFill>
              <a:effectLst/>
              <a:latin typeface="Arial" charset="0"/>
            </a:endParaRPr>
          </a:p>
        </p:txBody>
      </p:sp>
      <p:sp>
        <p:nvSpPr>
          <p:cNvPr id="35" name="Rectangle 34"/>
          <p:cNvSpPr/>
          <p:nvPr/>
        </p:nvSpPr>
        <p:spPr>
          <a:xfrm>
            <a:off x="7668344" y="3933056"/>
            <a:ext cx="1296144" cy="798680"/>
          </a:xfrm>
          <a:prstGeom prst="rect">
            <a:avLst/>
          </a:prstGeom>
          <a:solidFill>
            <a:schemeClr val="accent4">
              <a:lumMod val="20000"/>
              <a:lumOff val="80000"/>
            </a:schemeClr>
          </a:solidFill>
          <a:ln w="19050">
            <a:solidFill>
              <a:schemeClr val="accent3"/>
            </a:solidFill>
          </a:ln>
        </p:spPr>
        <p:txBody>
          <a:bodyPr wrap="square">
            <a:spAutoFit/>
          </a:bodyPr>
          <a:lstStyle/>
          <a:p>
            <a:pPr algn="ctr"/>
            <a:r>
              <a:rPr lang="en-GB" sz="1800" b="1" dirty="0" smtClean="0">
                <a:solidFill>
                  <a:schemeClr val="bg1"/>
                </a:solidFill>
              </a:rPr>
              <a:t>Global Coupled</a:t>
            </a:r>
          </a:p>
          <a:p>
            <a:pPr algn="ctr"/>
            <a:r>
              <a:rPr lang="en-GB" sz="1800" b="1" i="1" dirty="0" smtClean="0">
                <a:solidFill>
                  <a:schemeClr val="bg1"/>
                </a:solidFill>
              </a:rPr>
              <a:t>(GC)</a:t>
            </a:r>
            <a:endParaRPr lang="en-GB" sz="1800" i="1" dirty="0" smtClean="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Science Configurations</a:t>
            </a:r>
            <a:endParaRPr lang="en-GB" dirty="0"/>
          </a:p>
        </p:txBody>
      </p:sp>
      <p:sp>
        <p:nvSpPr>
          <p:cNvPr id="3" name="Subtitle 2"/>
          <p:cNvSpPr>
            <a:spLocks noGrp="1"/>
          </p:cNvSpPr>
          <p:nvPr>
            <p:ph type="subTitle" idx="1"/>
          </p:nvPr>
        </p:nvSpPr>
        <p:spPr/>
        <p:txBody>
          <a:bodyPr/>
          <a:lstStyle/>
          <a:p>
            <a:r>
              <a:rPr lang="en-GB" dirty="0" smtClean="0"/>
              <a:t>Process design</a:t>
            </a:r>
            <a:endParaRPr lang="en-GB" dirty="0"/>
          </a:p>
        </p:txBody>
      </p:sp>
      <p:sp>
        <p:nvSpPr>
          <p:cNvPr id="15" name="Rectangle 5"/>
          <p:cNvSpPr>
            <a:spLocks noChangeArrowheads="1"/>
          </p:cNvSpPr>
          <p:nvPr/>
        </p:nvSpPr>
        <p:spPr bwMode="auto">
          <a:xfrm>
            <a:off x="1547390" y="3048223"/>
            <a:ext cx="2376488" cy="935038"/>
          </a:xfrm>
          <a:prstGeom prst="rect">
            <a:avLst/>
          </a:prstGeom>
          <a:solidFill>
            <a:schemeClr val="accent4">
              <a:lumMod val="20000"/>
              <a:lumOff val="80000"/>
            </a:schemeClr>
          </a:solidFill>
          <a:ln w="31750">
            <a:solidFill>
              <a:schemeClr val="accent3">
                <a:lumMod val="75000"/>
              </a:schemeClr>
            </a:solidFill>
            <a:miter lim="800000"/>
            <a:headEnd/>
            <a:tailEnd/>
          </a:ln>
        </p:spPr>
        <p:txBody>
          <a:bodyPr wrap="none" anchor="ctr"/>
          <a:lstStyle/>
          <a:p>
            <a:pPr algn="ctr" eaLnBrk="1" hangingPunct="1"/>
            <a:r>
              <a:rPr lang="en-GB" altLang="en-US" sz="1800" dirty="0">
                <a:solidFill>
                  <a:schemeClr val="bg1"/>
                </a:solidFill>
              </a:rPr>
              <a:t>Model Development </a:t>
            </a:r>
          </a:p>
          <a:p>
            <a:pPr algn="ctr" eaLnBrk="1" hangingPunct="1"/>
            <a:r>
              <a:rPr lang="en-GB" altLang="en-US" sz="1800" dirty="0">
                <a:solidFill>
                  <a:schemeClr val="bg1"/>
                </a:solidFill>
              </a:rPr>
              <a:t>Research Cycle </a:t>
            </a:r>
          </a:p>
        </p:txBody>
      </p:sp>
      <p:sp>
        <p:nvSpPr>
          <p:cNvPr id="16" name="Rectangle 6"/>
          <p:cNvSpPr>
            <a:spLocks noChangeArrowheads="1"/>
          </p:cNvSpPr>
          <p:nvPr/>
        </p:nvSpPr>
        <p:spPr bwMode="auto">
          <a:xfrm>
            <a:off x="4606503" y="3048223"/>
            <a:ext cx="2449512" cy="935038"/>
          </a:xfrm>
          <a:prstGeom prst="rect">
            <a:avLst/>
          </a:prstGeom>
          <a:solidFill>
            <a:schemeClr val="accent4">
              <a:lumMod val="20000"/>
              <a:lumOff val="80000"/>
            </a:schemeClr>
          </a:solidFill>
          <a:ln w="31750">
            <a:solidFill>
              <a:schemeClr val="accent3">
                <a:lumMod val="75000"/>
              </a:schemeClr>
            </a:solidFill>
            <a:miter lim="800000"/>
            <a:headEnd/>
            <a:tailEnd/>
          </a:ln>
        </p:spPr>
        <p:txBody>
          <a:bodyPr wrap="none" anchor="ctr"/>
          <a:lstStyle/>
          <a:p>
            <a:pPr algn="ctr" eaLnBrk="1" hangingPunct="1"/>
            <a:r>
              <a:rPr lang="en-GB" altLang="en-US" sz="1800" dirty="0" smtClean="0">
                <a:solidFill>
                  <a:schemeClr val="bg1"/>
                </a:solidFill>
              </a:rPr>
              <a:t>Implementation </a:t>
            </a:r>
            <a:r>
              <a:rPr lang="en-GB" altLang="en-US" sz="1800" dirty="0">
                <a:solidFill>
                  <a:schemeClr val="bg1"/>
                </a:solidFill>
              </a:rPr>
              <a:t>Cycle</a:t>
            </a:r>
          </a:p>
        </p:txBody>
      </p:sp>
      <p:sp>
        <p:nvSpPr>
          <p:cNvPr id="25" name="Rectangle 7"/>
          <p:cNvSpPr>
            <a:spLocks noChangeArrowheads="1"/>
          </p:cNvSpPr>
          <p:nvPr/>
        </p:nvSpPr>
        <p:spPr bwMode="auto">
          <a:xfrm>
            <a:off x="4139778" y="4580161"/>
            <a:ext cx="3384550" cy="1081087"/>
          </a:xfrm>
          <a:prstGeom prst="rect">
            <a:avLst/>
          </a:prstGeom>
          <a:solidFill>
            <a:schemeClr val="accent4">
              <a:lumMod val="20000"/>
              <a:lumOff val="80000"/>
            </a:schemeClr>
          </a:solidFill>
          <a:ln w="31750">
            <a:solidFill>
              <a:schemeClr val="accent3">
                <a:lumMod val="75000"/>
              </a:schemeClr>
            </a:solidFill>
            <a:miter lim="800000"/>
            <a:headEnd/>
            <a:tailEnd/>
          </a:ln>
        </p:spPr>
        <p:txBody>
          <a:bodyPr wrap="none" anchor="ctr"/>
          <a:lstStyle/>
          <a:p>
            <a:pPr algn="ctr" eaLnBrk="1" hangingPunct="1"/>
            <a:r>
              <a:rPr lang="en-GB" altLang="en-US" sz="1800" dirty="0" smtClean="0">
                <a:solidFill>
                  <a:schemeClr val="bg1"/>
                </a:solidFill>
              </a:rPr>
              <a:t>Model Evaluation/Verification</a:t>
            </a:r>
            <a:endParaRPr lang="en-GB" altLang="en-US" sz="1800" dirty="0">
              <a:solidFill>
                <a:schemeClr val="bg1"/>
              </a:solidFill>
            </a:endParaRPr>
          </a:p>
        </p:txBody>
      </p:sp>
      <p:sp>
        <p:nvSpPr>
          <p:cNvPr id="26" name="Line 8"/>
          <p:cNvSpPr>
            <a:spLocks noChangeShapeType="1"/>
          </p:cNvSpPr>
          <p:nvPr/>
        </p:nvSpPr>
        <p:spPr bwMode="auto">
          <a:xfrm>
            <a:off x="3744490" y="3984848"/>
            <a:ext cx="503238" cy="612775"/>
          </a:xfrm>
          <a:prstGeom prst="line">
            <a:avLst/>
          </a:prstGeom>
          <a:noFill/>
          <a:ln w="19050">
            <a:solidFill>
              <a:schemeClr val="bg2"/>
            </a:solidFill>
            <a:round/>
            <a:headEnd/>
            <a:tailEnd type="triangle" w="med" len="med"/>
          </a:ln>
        </p:spPr>
        <p:txBody>
          <a:bodyPr/>
          <a:lstStyle/>
          <a:p>
            <a:endParaRPr lang="en-GB" sz="1800">
              <a:solidFill>
                <a:schemeClr val="bg2"/>
              </a:solidFill>
            </a:endParaRPr>
          </a:p>
        </p:txBody>
      </p:sp>
      <p:sp>
        <p:nvSpPr>
          <p:cNvPr id="27" name="Line 9"/>
          <p:cNvSpPr>
            <a:spLocks noChangeShapeType="1"/>
          </p:cNvSpPr>
          <p:nvPr/>
        </p:nvSpPr>
        <p:spPr bwMode="auto">
          <a:xfrm flipV="1">
            <a:off x="4681115" y="3984848"/>
            <a:ext cx="0" cy="574675"/>
          </a:xfrm>
          <a:prstGeom prst="line">
            <a:avLst/>
          </a:prstGeom>
          <a:noFill/>
          <a:ln w="19050">
            <a:solidFill>
              <a:schemeClr val="bg2"/>
            </a:solidFill>
            <a:round/>
            <a:headEnd/>
            <a:tailEnd type="triangle" w="med" len="med"/>
          </a:ln>
        </p:spPr>
        <p:txBody>
          <a:bodyPr/>
          <a:lstStyle/>
          <a:p>
            <a:endParaRPr lang="en-GB" sz="1800">
              <a:solidFill>
                <a:schemeClr val="bg2"/>
              </a:solidFill>
            </a:endParaRPr>
          </a:p>
        </p:txBody>
      </p:sp>
      <p:sp>
        <p:nvSpPr>
          <p:cNvPr id="28" name="Line 10"/>
          <p:cNvSpPr>
            <a:spLocks noChangeShapeType="1"/>
          </p:cNvSpPr>
          <p:nvPr/>
        </p:nvSpPr>
        <p:spPr bwMode="auto">
          <a:xfrm flipH="1" flipV="1">
            <a:off x="3311103" y="3984848"/>
            <a:ext cx="828675" cy="1079500"/>
          </a:xfrm>
          <a:prstGeom prst="line">
            <a:avLst/>
          </a:prstGeom>
          <a:noFill/>
          <a:ln w="19050">
            <a:solidFill>
              <a:schemeClr val="bg2"/>
            </a:solidFill>
            <a:round/>
            <a:headEnd/>
            <a:tailEnd type="triangle" w="med" len="med"/>
          </a:ln>
        </p:spPr>
        <p:txBody>
          <a:bodyPr/>
          <a:lstStyle/>
          <a:p>
            <a:endParaRPr lang="en-GB" sz="1800">
              <a:solidFill>
                <a:schemeClr val="bg2"/>
              </a:solidFill>
            </a:endParaRPr>
          </a:p>
        </p:txBody>
      </p:sp>
      <p:sp>
        <p:nvSpPr>
          <p:cNvPr id="31" name="Text Box 13"/>
          <p:cNvSpPr txBox="1">
            <a:spLocks noChangeArrowheads="1"/>
          </p:cNvSpPr>
          <p:nvPr/>
        </p:nvSpPr>
        <p:spPr bwMode="auto">
          <a:xfrm>
            <a:off x="1620415" y="4291236"/>
            <a:ext cx="2619375" cy="857158"/>
          </a:xfrm>
          <a:prstGeom prst="rect">
            <a:avLst/>
          </a:prstGeom>
          <a:noFill/>
          <a:ln w="9525">
            <a:noFill/>
            <a:miter lim="800000"/>
            <a:headEnd/>
            <a:tailEnd/>
          </a:ln>
        </p:spPr>
        <p:txBody>
          <a:bodyPr>
            <a:spAutoFit/>
          </a:bodyPr>
          <a:lstStyle/>
          <a:p>
            <a:pPr eaLnBrk="1" hangingPunct="1">
              <a:spcBef>
                <a:spcPct val="50000"/>
              </a:spcBef>
            </a:pPr>
            <a:r>
              <a:rPr lang="en-GB" altLang="en-US" sz="1400" b="1" dirty="0">
                <a:solidFill>
                  <a:schemeClr val="bg1"/>
                </a:solidFill>
              </a:rPr>
              <a:t>Research projects</a:t>
            </a:r>
          </a:p>
          <a:p>
            <a:pPr eaLnBrk="1" hangingPunct="1">
              <a:spcBef>
                <a:spcPct val="50000"/>
              </a:spcBef>
            </a:pPr>
            <a:r>
              <a:rPr lang="en-GB" altLang="en-US" sz="1400" b="1" dirty="0">
                <a:solidFill>
                  <a:schemeClr val="bg1"/>
                </a:solidFill>
              </a:rPr>
              <a:t>Diagnostic studies</a:t>
            </a:r>
          </a:p>
          <a:p>
            <a:pPr eaLnBrk="1" hangingPunct="1">
              <a:spcBef>
                <a:spcPct val="50000"/>
              </a:spcBef>
            </a:pPr>
            <a:r>
              <a:rPr lang="en-GB" altLang="en-US" sz="1400" b="1" dirty="0">
                <a:solidFill>
                  <a:schemeClr val="bg1"/>
                </a:solidFill>
              </a:rPr>
              <a:t>Process Evaluation Groups</a:t>
            </a:r>
          </a:p>
        </p:txBody>
      </p:sp>
      <p:sp>
        <p:nvSpPr>
          <p:cNvPr id="32" name="Line 14"/>
          <p:cNvSpPr>
            <a:spLocks noChangeShapeType="1"/>
          </p:cNvSpPr>
          <p:nvPr/>
        </p:nvSpPr>
        <p:spPr bwMode="auto">
          <a:xfrm>
            <a:off x="3922290" y="3516536"/>
            <a:ext cx="684213" cy="0"/>
          </a:xfrm>
          <a:prstGeom prst="line">
            <a:avLst/>
          </a:prstGeom>
          <a:noFill/>
          <a:ln w="19050">
            <a:solidFill>
              <a:schemeClr val="bg2"/>
            </a:solidFill>
            <a:round/>
            <a:headEnd/>
            <a:tailEnd type="triangle" w="med" len="med"/>
          </a:ln>
        </p:spPr>
        <p:txBody>
          <a:bodyPr/>
          <a:lstStyle/>
          <a:p>
            <a:endParaRPr lang="en-GB" sz="1800">
              <a:solidFill>
                <a:schemeClr val="bg2"/>
              </a:solidFill>
            </a:endParaRPr>
          </a:p>
        </p:txBody>
      </p:sp>
      <p:sp>
        <p:nvSpPr>
          <p:cNvPr id="33" name="Text Box 15"/>
          <p:cNvSpPr txBox="1">
            <a:spLocks noChangeArrowheads="1"/>
          </p:cNvSpPr>
          <p:nvPr/>
        </p:nvSpPr>
        <p:spPr bwMode="auto">
          <a:xfrm>
            <a:off x="4682703" y="2465611"/>
            <a:ext cx="2301875" cy="327782"/>
          </a:xfrm>
          <a:prstGeom prst="rect">
            <a:avLst/>
          </a:prstGeom>
          <a:noFill/>
          <a:ln w="9525" algn="ctr">
            <a:noFill/>
            <a:miter lim="800000"/>
            <a:headEnd/>
            <a:tailEnd/>
          </a:ln>
        </p:spPr>
        <p:txBody>
          <a:bodyPr>
            <a:spAutoFit/>
          </a:bodyPr>
          <a:lstStyle/>
          <a:p>
            <a:pPr>
              <a:spcBef>
                <a:spcPct val="50000"/>
              </a:spcBef>
            </a:pPr>
            <a:r>
              <a:rPr lang="en-GB" altLang="en-US" sz="1800" dirty="0">
                <a:solidFill>
                  <a:schemeClr val="bg1"/>
                </a:solidFill>
              </a:rPr>
              <a:t>Annual release cycle</a:t>
            </a:r>
          </a:p>
        </p:txBody>
      </p:sp>
      <p:sp>
        <p:nvSpPr>
          <p:cNvPr id="36" name="Text Box 16"/>
          <p:cNvSpPr txBox="1">
            <a:spLocks noChangeArrowheads="1"/>
          </p:cNvSpPr>
          <p:nvPr/>
        </p:nvSpPr>
        <p:spPr bwMode="auto">
          <a:xfrm>
            <a:off x="1548978" y="2465611"/>
            <a:ext cx="2735411" cy="327782"/>
          </a:xfrm>
          <a:prstGeom prst="rect">
            <a:avLst/>
          </a:prstGeom>
          <a:noFill/>
          <a:ln w="9525" algn="ctr">
            <a:noFill/>
            <a:miter lim="800000"/>
            <a:headEnd/>
            <a:tailEnd/>
          </a:ln>
        </p:spPr>
        <p:txBody>
          <a:bodyPr wrap="square">
            <a:spAutoFit/>
          </a:bodyPr>
          <a:lstStyle/>
          <a:p>
            <a:pPr>
              <a:spcBef>
                <a:spcPct val="50000"/>
              </a:spcBef>
            </a:pPr>
            <a:r>
              <a:rPr lang="en-GB" altLang="en-US" sz="1800" dirty="0">
                <a:solidFill>
                  <a:schemeClr val="bg1"/>
                </a:solidFill>
              </a:rPr>
              <a:t>Multi-year </a:t>
            </a:r>
            <a:r>
              <a:rPr lang="en-GB" altLang="en-US" sz="1800" dirty="0" smtClean="0">
                <a:solidFill>
                  <a:schemeClr val="bg1"/>
                </a:solidFill>
              </a:rPr>
              <a:t>timescales</a:t>
            </a:r>
            <a:endParaRPr lang="en-GB" altLang="en-US" sz="1800" dirty="0">
              <a:solidFill>
                <a:schemeClr val="bg1"/>
              </a:solidFill>
            </a:endParaRPr>
          </a:p>
        </p:txBody>
      </p:sp>
      <p:sp>
        <p:nvSpPr>
          <p:cNvPr id="42" name="Line 9"/>
          <p:cNvSpPr>
            <a:spLocks noChangeShapeType="1"/>
          </p:cNvSpPr>
          <p:nvPr/>
        </p:nvSpPr>
        <p:spPr bwMode="auto">
          <a:xfrm>
            <a:off x="6984578" y="3984848"/>
            <a:ext cx="0" cy="574675"/>
          </a:xfrm>
          <a:prstGeom prst="line">
            <a:avLst/>
          </a:prstGeom>
          <a:noFill/>
          <a:ln w="19050">
            <a:solidFill>
              <a:schemeClr val="bg2"/>
            </a:solidFill>
            <a:round/>
            <a:headEnd/>
            <a:tailEnd type="triangle" w="med" len="med"/>
          </a:ln>
        </p:spPr>
        <p:txBody>
          <a:bodyPr/>
          <a:lstStyle/>
          <a:p>
            <a:endParaRPr lang="en-GB" sz="1800">
              <a:solidFill>
                <a:schemeClr val="bg2"/>
              </a:solidFill>
            </a:endParaRPr>
          </a:p>
        </p:txBody>
      </p:sp>
      <p:sp>
        <p:nvSpPr>
          <p:cNvPr id="43" name="Text Box 13"/>
          <p:cNvSpPr txBox="1">
            <a:spLocks noChangeArrowheads="1"/>
          </p:cNvSpPr>
          <p:nvPr/>
        </p:nvSpPr>
        <p:spPr bwMode="auto">
          <a:xfrm>
            <a:off x="4689053" y="3967386"/>
            <a:ext cx="2619375" cy="857158"/>
          </a:xfrm>
          <a:prstGeom prst="rect">
            <a:avLst/>
          </a:prstGeom>
          <a:noFill/>
          <a:ln w="9525">
            <a:noFill/>
            <a:miter lim="800000"/>
            <a:headEnd/>
            <a:tailEnd/>
          </a:ln>
        </p:spPr>
        <p:txBody>
          <a:bodyPr>
            <a:spAutoFit/>
          </a:bodyPr>
          <a:lstStyle/>
          <a:p>
            <a:pPr eaLnBrk="1" hangingPunct="1">
              <a:spcBef>
                <a:spcPct val="50000"/>
              </a:spcBef>
            </a:pPr>
            <a:r>
              <a:rPr lang="en-GB" altLang="en-US" sz="1400" b="1" dirty="0">
                <a:solidFill>
                  <a:schemeClr val="bg1"/>
                </a:solidFill>
              </a:rPr>
              <a:t>Progress updates/review</a:t>
            </a:r>
          </a:p>
          <a:p>
            <a:pPr eaLnBrk="1" hangingPunct="1">
              <a:spcBef>
                <a:spcPct val="50000"/>
              </a:spcBef>
            </a:pPr>
            <a:r>
              <a:rPr lang="en-GB" altLang="en-US" sz="1400" b="1" dirty="0">
                <a:solidFill>
                  <a:schemeClr val="bg1"/>
                </a:solidFill>
              </a:rPr>
              <a:t>PEGs/informal meetings</a:t>
            </a:r>
          </a:p>
          <a:p>
            <a:pPr eaLnBrk="1" hangingPunct="1">
              <a:spcBef>
                <a:spcPct val="50000"/>
              </a:spcBef>
            </a:pPr>
            <a:endParaRPr lang="en-GB" altLang="en-US" sz="1400" b="1" dirty="0">
              <a:solidFill>
                <a:schemeClr val="bg2"/>
              </a:solidFill>
            </a:endParaRPr>
          </a:p>
        </p:txBody>
      </p:sp>
    </p:spTree>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Model Configurations</a:t>
            </a:r>
            <a:endParaRPr lang="en-GB" dirty="0"/>
          </a:p>
        </p:txBody>
      </p:sp>
      <p:sp>
        <p:nvSpPr>
          <p:cNvPr id="3" name="Subtitle 2"/>
          <p:cNvSpPr>
            <a:spLocks noGrp="1"/>
          </p:cNvSpPr>
          <p:nvPr>
            <p:ph type="subTitle" idx="1"/>
          </p:nvPr>
        </p:nvSpPr>
        <p:spPr/>
        <p:txBody>
          <a:bodyPr/>
          <a:lstStyle/>
          <a:p>
            <a:r>
              <a:rPr lang="en-GB" dirty="0" smtClean="0"/>
              <a:t>Science</a:t>
            </a:r>
            <a:endParaRPr lang="en-GB" dirty="0"/>
          </a:p>
        </p:txBody>
      </p:sp>
      <p:sp>
        <p:nvSpPr>
          <p:cNvPr id="4" name="Rectangle 3"/>
          <p:cNvSpPr txBox="1">
            <a:spLocks noChangeArrowheads="1"/>
          </p:cNvSpPr>
          <p:nvPr/>
        </p:nvSpPr>
        <p:spPr>
          <a:xfrm>
            <a:off x="216024" y="2348880"/>
            <a:ext cx="8748464" cy="3816424"/>
          </a:xfrm>
          <a:prstGeom prst="rect">
            <a:avLst/>
          </a:prstGeom>
          <a:solidFill>
            <a:schemeClr val="accent4">
              <a:lumMod val="20000"/>
              <a:lumOff val="80000"/>
            </a:schemeClr>
          </a:solidFill>
        </p:spPr>
        <p:txBody>
          <a:bodyPr/>
          <a:lstStyle/>
          <a:p>
            <a:pPr marL="0" marR="0" lvl="0" indent="0" algn="l" defTabSz="914400" rtl="0" eaLnBrk="0" fontAlgn="base" latinLnBrk="0" hangingPunct="0">
              <a:lnSpc>
                <a:spcPct val="150000"/>
              </a:lnSpc>
              <a:spcBef>
                <a:spcPct val="35000"/>
              </a:spcBef>
              <a:spcAft>
                <a:spcPct val="35000"/>
              </a:spcAft>
              <a:buClrTx/>
              <a:buSzTx/>
              <a:buFont typeface="Arial" pitchFamily="34" charset="0"/>
              <a:buChar char="•"/>
              <a:tabLst/>
              <a:defRPr/>
            </a:pP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Defines the model physics</a:t>
            </a:r>
          </a:p>
          <a:p>
            <a:pPr marL="0" marR="0" lvl="0" indent="0" algn="l" defTabSz="914400" rtl="0" eaLnBrk="0" fontAlgn="base" latinLnBrk="0" hangingPunct="0">
              <a:lnSpc>
                <a:spcPct val="90000"/>
              </a:lnSpc>
              <a:spcBef>
                <a:spcPct val="35000"/>
              </a:spcBef>
              <a:spcAft>
                <a:spcPct val="35000"/>
              </a:spcAft>
              <a:buClrTx/>
              <a:buSzTx/>
              <a:buFont typeface="Arial" pitchFamily="34" charset="0"/>
              <a:buChar char="•"/>
              <a:tabLst/>
              <a:defRPr/>
            </a:pP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A given configuration will run on more than one version of the model code</a:t>
            </a:r>
          </a:p>
          <a:p>
            <a:pPr marL="0" marR="0" lvl="0" indent="0" algn="l" defTabSz="914400" rtl="0" eaLnBrk="0" fontAlgn="base" latinLnBrk="0" hangingPunct="0">
              <a:lnSpc>
                <a:spcPct val="90000"/>
              </a:lnSpc>
              <a:spcBef>
                <a:spcPct val="35000"/>
              </a:spcBef>
              <a:spcAft>
                <a:spcPct val="35000"/>
              </a:spcAft>
              <a:buClrTx/>
              <a:buSzTx/>
              <a:buFont typeface="Arial" pitchFamily="34" charset="0"/>
              <a:buChar char="•"/>
              <a:tabLst/>
              <a:defRPr/>
            </a:pP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Independent of horizontal resolution</a:t>
            </a:r>
          </a:p>
          <a:p>
            <a:pPr marL="0" marR="0" lvl="0" indent="0" algn="l" defTabSz="914400" rtl="0" eaLnBrk="0" fontAlgn="base" latinLnBrk="0" hangingPunct="0">
              <a:lnSpc>
                <a:spcPct val="90000"/>
              </a:lnSpc>
              <a:spcBef>
                <a:spcPct val="35000"/>
              </a:spcBef>
              <a:spcAft>
                <a:spcPct val="35000"/>
              </a:spcAft>
              <a:buClrTx/>
              <a:buSzTx/>
              <a:buFont typeface="Arial" pitchFamily="34" charset="0"/>
              <a:buChar char="•"/>
              <a:tabLst/>
              <a:defRPr/>
            </a:pPr>
            <a:r>
              <a:rPr kumimoji="0" lang="en-GB" sz="2000" b="0" i="0" u="none" strike="noStrike" kern="0" cap="none" spc="0" normalizeH="0" baseline="0" noProof="0" dirty="0" smtClean="0">
                <a:ln>
                  <a:noFill/>
                </a:ln>
                <a:solidFill>
                  <a:schemeClr val="bg1"/>
                </a:solidFill>
                <a:effectLst/>
                <a:uLnTx/>
                <a:uFillTx/>
                <a:latin typeface="Arial"/>
                <a:ea typeface="ＭＳ Ｐゴシック" charset="0"/>
                <a:cs typeface="Arial"/>
              </a:rPr>
              <a:t> Components developed in partnerships with:</a:t>
            </a:r>
          </a:p>
          <a:p>
            <a:pPr lvl="1" eaLnBrk="0" hangingPunct="0">
              <a:lnSpc>
                <a:spcPct val="90000"/>
              </a:lnSpc>
              <a:spcBef>
                <a:spcPct val="35000"/>
              </a:spcBef>
              <a:spcAft>
                <a:spcPct val="35000"/>
              </a:spcAft>
              <a:buFont typeface="Arial" pitchFamily="34" charset="0"/>
              <a:buChar char="•"/>
            </a:pPr>
            <a:r>
              <a:rPr kumimoji="0" lang="en-GB" sz="1800" b="0" i="0" u="none" strike="noStrike" kern="0" cap="none" spc="0" normalizeH="0" baseline="0" noProof="0" dirty="0" smtClean="0">
                <a:ln>
                  <a:noFill/>
                </a:ln>
                <a:solidFill>
                  <a:schemeClr val="bg1"/>
                </a:solidFill>
                <a:effectLst/>
                <a:uLnTx/>
                <a:uFillTx/>
                <a:latin typeface="Arial"/>
                <a:ea typeface="ＭＳ Ｐゴシック" charset="0"/>
                <a:cs typeface="Arial"/>
              </a:rPr>
              <a:t> NERC</a:t>
            </a:r>
          </a:p>
          <a:p>
            <a:pPr lvl="1" eaLnBrk="0" hangingPunct="0">
              <a:lnSpc>
                <a:spcPct val="90000"/>
              </a:lnSpc>
              <a:spcBef>
                <a:spcPct val="35000"/>
              </a:spcBef>
              <a:spcAft>
                <a:spcPct val="35000"/>
              </a:spcAft>
              <a:buFont typeface="Arial" pitchFamily="34" charset="0"/>
              <a:buChar char="•"/>
            </a:pPr>
            <a:r>
              <a:rPr kumimoji="0" lang="en-GB" sz="1800" b="0" i="0" u="none" strike="noStrike" kern="0" cap="none" spc="0" normalizeH="0" baseline="0" noProof="0" dirty="0" smtClean="0">
                <a:ln>
                  <a:noFill/>
                </a:ln>
                <a:solidFill>
                  <a:schemeClr val="bg1"/>
                </a:solidFill>
                <a:effectLst/>
                <a:uLnTx/>
                <a:uFillTx/>
                <a:latin typeface="Arial"/>
                <a:ea typeface="ＭＳ Ｐゴシック" charset="0"/>
                <a:cs typeface="Arial"/>
              </a:rPr>
              <a:t>UM partners</a:t>
            </a:r>
          </a:p>
          <a:p>
            <a:pPr lvl="1" eaLnBrk="0" hangingPunct="0">
              <a:lnSpc>
                <a:spcPct val="90000"/>
              </a:lnSpc>
              <a:spcBef>
                <a:spcPct val="35000"/>
              </a:spcBef>
              <a:spcAft>
                <a:spcPct val="35000"/>
              </a:spcAft>
              <a:buFont typeface="Arial" pitchFamily="34" charset="0"/>
              <a:buChar char="•"/>
            </a:pPr>
            <a:r>
              <a:rPr kumimoji="0" lang="en-GB" sz="1800" b="0" i="0" u="none" strike="noStrike" kern="0" cap="none" spc="0" normalizeH="0" baseline="0" noProof="0" dirty="0" smtClean="0">
                <a:ln>
                  <a:noFill/>
                </a:ln>
                <a:solidFill>
                  <a:schemeClr val="bg1"/>
                </a:solidFill>
                <a:effectLst/>
                <a:uLnTx/>
                <a:uFillTx/>
                <a:latin typeface="Arial"/>
                <a:ea typeface="ＭＳ Ｐゴシック" charset="0"/>
                <a:cs typeface="Arial"/>
              </a:rPr>
              <a:t>NOC</a:t>
            </a:r>
          </a:p>
          <a:p>
            <a:pPr lvl="1" eaLnBrk="0" hangingPunct="0">
              <a:lnSpc>
                <a:spcPct val="90000"/>
              </a:lnSpc>
              <a:spcBef>
                <a:spcPct val="35000"/>
              </a:spcBef>
              <a:spcAft>
                <a:spcPct val="35000"/>
              </a:spcAft>
              <a:buFont typeface="Arial" pitchFamily="34" charset="0"/>
              <a:buChar char="•"/>
            </a:pPr>
            <a:r>
              <a:rPr kumimoji="0" lang="en-GB" sz="1800" b="0" i="0" u="none" strike="noStrike" kern="0" cap="none" spc="0" normalizeH="0" baseline="0" noProof="0" dirty="0" smtClean="0">
                <a:ln>
                  <a:noFill/>
                </a:ln>
                <a:solidFill>
                  <a:schemeClr val="bg1"/>
                </a:solidFill>
                <a:effectLst/>
                <a:uLnTx/>
                <a:uFillTx/>
                <a:latin typeface="Arial"/>
                <a:ea typeface="ＭＳ Ｐゴシック" charset="0"/>
                <a:cs typeface="Arial"/>
              </a:rPr>
              <a:t>NEMO dev group</a:t>
            </a:r>
          </a:p>
        </p:txBody>
      </p:sp>
    </p:spTree>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23728" y="-171400"/>
            <a:ext cx="6984776" cy="934656"/>
          </a:xfrm>
        </p:spPr>
        <p:txBody>
          <a:bodyPr/>
          <a:lstStyle/>
          <a:p>
            <a:r>
              <a:rPr lang="en-GB" dirty="0" smtClean="0"/>
              <a:t>Met Office Hadley </a:t>
            </a:r>
            <a:r>
              <a:rPr lang="en-GB" dirty="0" smtClean="0"/>
              <a:t>Centre</a:t>
            </a:r>
            <a:endParaRPr lang="en-GB" dirty="0"/>
          </a:p>
        </p:txBody>
      </p:sp>
      <p:sp>
        <p:nvSpPr>
          <p:cNvPr id="3" name="Subtitle 2"/>
          <p:cNvSpPr>
            <a:spLocks noGrp="1"/>
          </p:cNvSpPr>
          <p:nvPr>
            <p:ph type="subTitle" idx="1"/>
          </p:nvPr>
        </p:nvSpPr>
        <p:spPr>
          <a:xfrm>
            <a:off x="2123728" y="692696"/>
            <a:ext cx="6984776" cy="504056"/>
          </a:xfrm>
        </p:spPr>
        <p:txBody>
          <a:bodyPr/>
          <a:lstStyle/>
          <a:p>
            <a:r>
              <a:rPr lang="en-GB" dirty="0" smtClean="0"/>
              <a:t>Climate Models</a:t>
            </a:r>
            <a:endParaRPr lang="en-GB" dirty="0"/>
          </a:p>
        </p:txBody>
      </p:sp>
      <p:sp>
        <p:nvSpPr>
          <p:cNvPr id="4" name="Rectangle 3"/>
          <p:cNvSpPr txBox="1">
            <a:spLocks noChangeArrowheads="1"/>
          </p:cNvSpPr>
          <p:nvPr/>
        </p:nvSpPr>
        <p:spPr>
          <a:xfrm>
            <a:off x="1763688" y="1196752"/>
            <a:ext cx="7380312" cy="5661248"/>
          </a:xfrm>
          <a:prstGeom prst="rect">
            <a:avLst/>
          </a:prstGeom>
        </p:spPr>
        <p:txBody>
          <a:bodyPr/>
          <a:lstStyle/>
          <a:p>
            <a:pPr marL="261938" marR="0" lvl="0" indent="-261938" algn="l" defTabSz="914400" rtl="0" eaLnBrk="0" fontAlgn="base" latinLnBrk="0" hangingPunct="0">
              <a:lnSpc>
                <a:spcPct val="70000"/>
              </a:lnSpc>
              <a:spcBef>
                <a:spcPct val="35000"/>
              </a:spcBef>
              <a:spcAft>
                <a:spcPct val="35000"/>
              </a:spcAft>
              <a:buClrTx/>
              <a:buSzTx/>
              <a:tabLst/>
              <a:defRPr/>
            </a:pPr>
            <a:r>
              <a:rPr kumimoji="0" lang="en-GB" sz="1800" b="1" i="0" u="none" strike="noStrike" kern="0" cap="none" spc="0" normalizeH="0" baseline="0" noProof="0" dirty="0" smtClean="0">
                <a:ln>
                  <a:noFill/>
                </a:ln>
                <a:solidFill>
                  <a:schemeClr val="bg1"/>
                </a:solidFill>
                <a:effectLst/>
                <a:uLnTx/>
                <a:uFillTx/>
                <a:latin typeface="+mn-lt"/>
                <a:ea typeface="ＭＳ Ｐゴシック" charset="0"/>
                <a:cs typeface="ＭＳ Ｐゴシック" charset="0"/>
              </a:rPr>
              <a:t>HadCM3 </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UK climate projections, Decadal forecasting (</a:t>
            </a:r>
            <a:r>
              <a:rPr kumimoji="0" lang="en-GB" sz="1600" b="0" i="0" u="none" strike="noStrike" kern="0" cap="none" spc="0" normalizeH="0" baseline="0" noProof="0" dirty="0" err="1" smtClean="0">
                <a:ln>
                  <a:noFill/>
                </a:ln>
                <a:solidFill>
                  <a:schemeClr val="bg1"/>
                </a:solidFill>
                <a:effectLst/>
                <a:uLnTx/>
                <a:uFillTx/>
                <a:latin typeface="+mn-lt"/>
                <a:ea typeface="ＭＳ Ｐゴシック" charset="0"/>
              </a:rPr>
              <a:t>DePreSys</a:t>
            </a: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 </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IPCC AR3,4,5 (CMIP1,2,3,5), regional modelling (PRECIS)</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First Model without Flux Correction</a:t>
            </a:r>
          </a:p>
          <a:p>
            <a:pPr marL="261938" marR="0" lvl="0" indent="-261938" algn="l" defTabSz="914400" rtl="0" eaLnBrk="0" fontAlgn="base" latinLnBrk="0" hangingPunct="0">
              <a:lnSpc>
                <a:spcPct val="70000"/>
              </a:lnSpc>
              <a:spcBef>
                <a:spcPct val="35000"/>
              </a:spcBef>
              <a:spcAft>
                <a:spcPct val="35000"/>
              </a:spcAft>
              <a:buClrTx/>
              <a:buSzTx/>
              <a:tabLst/>
              <a:defRPr/>
            </a:pPr>
            <a:r>
              <a:rPr kumimoji="0" lang="en-GB" sz="1800" b="1" i="0" u="none" strike="noStrike" kern="0" cap="none" spc="0" normalizeH="0" baseline="0" noProof="0" dirty="0" smtClean="0">
                <a:ln>
                  <a:noFill/>
                </a:ln>
                <a:solidFill>
                  <a:schemeClr val="bg1"/>
                </a:solidFill>
                <a:effectLst/>
                <a:uLnTx/>
                <a:uFillTx/>
                <a:latin typeface="+mn-lt"/>
                <a:ea typeface="ＭＳ Ｐゴシック" charset="0"/>
                <a:cs typeface="ＭＳ Ｐゴシック" charset="0"/>
              </a:rPr>
              <a:t>HadGEM1</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IPCC AR4 (CMIP3)</a:t>
            </a:r>
          </a:p>
          <a:p>
            <a:pPr marL="261938" marR="0" lvl="0" indent="-261938" algn="l" defTabSz="914400" rtl="0" eaLnBrk="0" fontAlgn="base" latinLnBrk="0" hangingPunct="0">
              <a:lnSpc>
                <a:spcPct val="70000"/>
              </a:lnSpc>
              <a:spcBef>
                <a:spcPct val="35000"/>
              </a:spcBef>
              <a:spcAft>
                <a:spcPct val="35000"/>
              </a:spcAft>
              <a:buClrTx/>
              <a:buSzTx/>
              <a:tabLst/>
              <a:defRPr/>
            </a:pPr>
            <a:r>
              <a:rPr kumimoji="0" lang="en-GB" sz="1800" b="1" i="0" u="none" strike="noStrike" kern="0" cap="none" spc="0" normalizeH="0" baseline="0" noProof="0" dirty="0" smtClean="0">
                <a:ln>
                  <a:noFill/>
                </a:ln>
                <a:solidFill>
                  <a:schemeClr val="bg1"/>
                </a:solidFill>
                <a:effectLst/>
                <a:uLnTx/>
                <a:uFillTx/>
                <a:latin typeface="+mn-lt"/>
                <a:ea typeface="ＭＳ Ｐゴシック" charset="0"/>
                <a:cs typeface="ＭＳ Ｐゴシック" charset="0"/>
              </a:rPr>
              <a:t>HadGEM2</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HadGEM2-A and –AO (IPCC AR5 (CMIP5)</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HadGEM2-ES, -CC, -CCS full Earth system model (IPCC AR5 (CMIP5)</a:t>
            </a:r>
          </a:p>
          <a:p>
            <a:pPr marL="261938" marR="0" lvl="0" indent="-261938" algn="l" defTabSz="914400" rtl="0" eaLnBrk="0" fontAlgn="base" latinLnBrk="0" hangingPunct="0">
              <a:lnSpc>
                <a:spcPct val="70000"/>
              </a:lnSpc>
              <a:spcBef>
                <a:spcPct val="35000"/>
              </a:spcBef>
              <a:spcAft>
                <a:spcPct val="35000"/>
              </a:spcAft>
              <a:buClrTx/>
              <a:buSzTx/>
              <a:tabLst/>
              <a:defRPr/>
            </a:pPr>
            <a:r>
              <a:rPr kumimoji="0" lang="en-GB" sz="1800" b="1" i="0" u="none" strike="noStrike" kern="0" cap="none" spc="0" normalizeH="0" baseline="0" noProof="0" dirty="0" smtClean="0">
                <a:ln>
                  <a:noFill/>
                </a:ln>
                <a:solidFill>
                  <a:schemeClr val="bg1"/>
                </a:solidFill>
                <a:effectLst/>
                <a:uLnTx/>
                <a:uFillTx/>
                <a:latin typeface="+mn-lt"/>
                <a:ea typeface="ＭＳ Ｐゴシック" charset="0"/>
                <a:cs typeface="ＭＳ Ｐゴシック" charset="0"/>
              </a:rPr>
              <a:t>HadGEM3-GC2</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New Ocean (NEMO) and Sea-ice (CICE) models</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New Dynamical Core</a:t>
            </a:r>
            <a:r>
              <a:rPr kumimoji="0" lang="en-GB" sz="1600" b="0" i="0" u="none" strike="noStrike" kern="0" cap="none" spc="0" normalizeH="0" noProof="0" dirty="0" smtClean="0">
                <a:ln>
                  <a:noFill/>
                </a:ln>
                <a:solidFill>
                  <a:schemeClr val="bg1"/>
                </a:solidFill>
                <a:effectLst/>
                <a:uLnTx/>
                <a:uFillTx/>
                <a:latin typeface="+mn-lt"/>
                <a:ea typeface="ＭＳ Ｐゴシック" charset="0"/>
              </a:rPr>
              <a:t> – End Game</a:t>
            </a:r>
            <a:endParaRPr kumimoji="0" lang="en-GB" sz="1600" b="0" i="0" u="none" strike="noStrike" kern="0" cap="none" spc="0" normalizeH="0" baseline="0" noProof="0" dirty="0" smtClean="0">
              <a:ln>
                <a:noFill/>
              </a:ln>
              <a:solidFill>
                <a:schemeClr val="bg1"/>
              </a:solidFill>
              <a:effectLst/>
              <a:uLnTx/>
              <a:uFillTx/>
              <a:latin typeface="+mn-lt"/>
              <a:ea typeface="ＭＳ Ｐゴシック" charset="0"/>
            </a:endParaRPr>
          </a:p>
          <a:p>
            <a:pPr marL="261938" marR="0" lvl="0" indent="-261938" algn="l" defTabSz="914400" rtl="0" eaLnBrk="0" fontAlgn="base" latinLnBrk="0" hangingPunct="0">
              <a:lnSpc>
                <a:spcPct val="70000"/>
              </a:lnSpc>
              <a:spcBef>
                <a:spcPct val="35000"/>
              </a:spcBef>
              <a:spcAft>
                <a:spcPct val="35000"/>
              </a:spcAft>
              <a:buClrTx/>
              <a:buSzTx/>
              <a:tabLst/>
              <a:defRPr/>
            </a:pPr>
            <a:r>
              <a:rPr kumimoji="0" lang="en-GB" sz="1800" b="1" i="0" u="none" strike="noStrike" kern="0" cap="none" spc="0" normalizeH="0" baseline="0" noProof="0" dirty="0" smtClean="0">
                <a:ln>
                  <a:noFill/>
                </a:ln>
                <a:solidFill>
                  <a:schemeClr val="bg1"/>
                </a:solidFill>
                <a:effectLst/>
                <a:uLnTx/>
                <a:uFillTx/>
                <a:latin typeface="+mn-lt"/>
                <a:ea typeface="ＭＳ Ｐゴシック" charset="0"/>
                <a:cs typeface="ＭＳ Ｐゴシック" charset="0"/>
              </a:rPr>
              <a:t>UKESM1</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Fully interactive earth system model based on HadGEM3-GC3</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r>
              <a:rPr kumimoji="0" lang="en-GB" sz="1600" b="0" i="0" u="none" strike="noStrike" kern="0" cap="none" spc="0" normalizeH="0" baseline="0" noProof="0" dirty="0" smtClean="0">
                <a:ln>
                  <a:noFill/>
                </a:ln>
                <a:solidFill>
                  <a:schemeClr val="bg1"/>
                </a:solidFill>
                <a:effectLst/>
                <a:uLnTx/>
                <a:uFillTx/>
                <a:latin typeface="+mn-lt"/>
                <a:ea typeface="ＭＳ Ｐゴシック" charset="0"/>
              </a:rPr>
              <a:t>Contribution to CMIP6 </a:t>
            </a:r>
          </a:p>
          <a:p>
            <a:pPr marL="623888" marR="0" lvl="1" indent="-182563" algn="l" defTabSz="914400" rtl="0" eaLnBrk="0" fontAlgn="base" latinLnBrk="0" hangingPunct="0">
              <a:lnSpc>
                <a:spcPct val="70000"/>
              </a:lnSpc>
              <a:spcBef>
                <a:spcPct val="35000"/>
              </a:spcBef>
              <a:spcAft>
                <a:spcPct val="35000"/>
              </a:spcAft>
              <a:buClrTx/>
              <a:buSzTx/>
              <a:buFontTx/>
              <a:buChar char="•"/>
              <a:tabLst/>
              <a:defRPr/>
            </a:pPr>
            <a:endParaRPr kumimoji="0" lang="en-GB" sz="1600" b="0" i="0" u="none" strike="noStrike" kern="0" cap="none" spc="0" normalizeH="0" baseline="0" noProof="0" dirty="0">
              <a:ln>
                <a:noFill/>
              </a:ln>
              <a:solidFill>
                <a:schemeClr val="accent2"/>
              </a:solidFill>
              <a:effectLst/>
              <a:uLnTx/>
              <a:uFillTx/>
              <a:latin typeface="+mn-lt"/>
              <a:ea typeface="ＭＳ Ｐゴシック" charset="0"/>
            </a:endParaRPr>
          </a:p>
        </p:txBody>
      </p:sp>
    </p:spTree>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clouds"/>
          <p:cNvPicPr>
            <a:picLocks noChangeAspect="1" noChangeArrowheads="1"/>
          </p:cNvPicPr>
          <p:nvPr/>
        </p:nvPicPr>
        <p:blipFill>
          <a:blip r:embed="rId2" cstate="print"/>
          <a:srcRect/>
          <a:stretch>
            <a:fillRect/>
          </a:stretch>
        </p:blipFill>
        <p:spPr bwMode="auto">
          <a:xfrm>
            <a:off x="3203575" y="0"/>
            <a:ext cx="2555875" cy="1636713"/>
          </a:xfrm>
          <a:prstGeom prst="rect">
            <a:avLst/>
          </a:prstGeom>
          <a:noFill/>
          <a:ln w="9525">
            <a:noFill/>
            <a:miter lim="800000"/>
            <a:headEnd/>
            <a:tailEnd/>
          </a:ln>
        </p:spPr>
      </p:pic>
      <p:pic>
        <p:nvPicPr>
          <p:cNvPr id="6" name="Picture 3" descr="remarkable_forest"/>
          <p:cNvPicPr>
            <a:picLocks noChangeAspect="1" noChangeArrowheads="1"/>
          </p:cNvPicPr>
          <p:nvPr/>
        </p:nvPicPr>
        <p:blipFill>
          <a:blip r:embed="rId3" cstate="print"/>
          <a:srcRect l="11810" r="11810"/>
          <a:stretch>
            <a:fillRect/>
          </a:stretch>
        </p:blipFill>
        <p:spPr bwMode="auto">
          <a:xfrm>
            <a:off x="5580063" y="5084763"/>
            <a:ext cx="1285875" cy="1773237"/>
          </a:xfrm>
          <a:prstGeom prst="rect">
            <a:avLst/>
          </a:prstGeom>
          <a:noFill/>
          <a:ln w="9525">
            <a:noFill/>
            <a:miter lim="800000"/>
            <a:headEnd/>
            <a:tailEnd/>
          </a:ln>
        </p:spPr>
      </p:pic>
      <p:pic>
        <p:nvPicPr>
          <p:cNvPr id="7" name="Picture 4" descr="diatoms1"/>
          <p:cNvPicPr>
            <a:picLocks noChangeAspect="1" noChangeArrowheads="1"/>
          </p:cNvPicPr>
          <p:nvPr/>
        </p:nvPicPr>
        <p:blipFill>
          <a:blip r:embed="rId4" cstate="print"/>
          <a:srcRect b="12599"/>
          <a:stretch>
            <a:fillRect/>
          </a:stretch>
        </p:blipFill>
        <p:spPr bwMode="auto">
          <a:xfrm>
            <a:off x="6837363" y="5084763"/>
            <a:ext cx="1282700" cy="1773237"/>
          </a:xfrm>
          <a:prstGeom prst="rect">
            <a:avLst/>
          </a:prstGeom>
          <a:noFill/>
          <a:ln w="9525">
            <a:noFill/>
            <a:miter lim="800000"/>
            <a:headEnd/>
            <a:tailEnd/>
          </a:ln>
        </p:spPr>
      </p:pic>
      <p:pic>
        <p:nvPicPr>
          <p:cNvPr id="8" name="Picture 5" descr="SMOG PICTURES"/>
          <p:cNvPicPr>
            <a:picLocks noChangeAspect="1" noChangeArrowheads="1"/>
          </p:cNvPicPr>
          <p:nvPr/>
        </p:nvPicPr>
        <p:blipFill>
          <a:blip r:embed="rId5" cstate="print"/>
          <a:srcRect/>
          <a:stretch>
            <a:fillRect/>
          </a:stretch>
        </p:blipFill>
        <p:spPr bwMode="auto">
          <a:xfrm>
            <a:off x="971550" y="5126038"/>
            <a:ext cx="2520950" cy="1731962"/>
          </a:xfrm>
          <a:prstGeom prst="rect">
            <a:avLst/>
          </a:prstGeom>
          <a:noFill/>
          <a:ln w="9525">
            <a:noFill/>
            <a:miter lim="800000"/>
            <a:headEnd/>
            <a:tailEnd/>
          </a:ln>
        </p:spPr>
      </p:pic>
      <p:sp>
        <p:nvSpPr>
          <p:cNvPr id="9" name="Text Box 6"/>
          <p:cNvSpPr txBox="1">
            <a:spLocks noChangeArrowheads="1"/>
          </p:cNvSpPr>
          <p:nvPr/>
        </p:nvSpPr>
        <p:spPr bwMode="auto">
          <a:xfrm>
            <a:off x="3563938" y="620713"/>
            <a:ext cx="1922462" cy="304800"/>
          </a:xfrm>
          <a:prstGeom prst="rect">
            <a:avLst/>
          </a:prstGeom>
          <a:noFill/>
          <a:ln w="9525">
            <a:noFill/>
            <a:miter lim="800000"/>
            <a:headEnd/>
            <a:tailEnd/>
          </a:ln>
        </p:spPr>
        <p:txBody>
          <a:bodyPr wrap="none">
            <a:spAutoFit/>
          </a:bodyPr>
          <a:lstStyle/>
          <a:p>
            <a:pPr algn="ctr" eaLnBrk="0" hangingPunct="0"/>
            <a:r>
              <a:rPr lang="en-GB" sz="1400" b="1">
                <a:solidFill>
                  <a:schemeClr val="bg1"/>
                </a:solidFill>
                <a:cs typeface="Arial" pitchFamily="34" charset="0"/>
              </a:rPr>
              <a:t>PHYSICAL CLIMATE</a:t>
            </a:r>
            <a:endParaRPr lang="en-GB" sz="2800" b="1">
              <a:solidFill>
                <a:schemeClr val="bg1"/>
              </a:solidFill>
              <a:cs typeface="Arial" pitchFamily="34" charset="0"/>
            </a:endParaRPr>
          </a:p>
        </p:txBody>
      </p:sp>
      <p:sp>
        <p:nvSpPr>
          <p:cNvPr id="10" name="Text Box 7"/>
          <p:cNvSpPr txBox="1">
            <a:spLocks noChangeArrowheads="1"/>
          </p:cNvSpPr>
          <p:nvPr/>
        </p:nvSpPr>
        <p:spPr bwMode="auto">
          <a:xfrm>
            <a:off x="1553528" y="5157788"/>
            <a:ext cx="1247457" cy="523220"/>
          </a:xfrm>
          <a:prstGeom prst="rect">
            <a:avLst/>
          </a:prstGeom>
          <a:noFill/>
          <a:ln w="9525">
            <a:noFill/>
            <a:miter lim="800000"/>
            <a:headEnd/>
            <a:tailEnd/>
          </a:ln>
        </p:spPr>
        <p:txBody>
          <a:bodyPr wrap="none">
            <a:spAutoFit/>
          </a:bodyPr>
          <a:lstStyle/>
          <a:p>
            <a:pPr algn="ctr" eaLnBrk="0" hangingPunct="0"/>
            <a:r>
              <a:rPr lang="en-GB" sz="1400" b="1" dirty="0">
                <a:solidFill>
                  <a:schemeClr val="bg1"/>
                </a:solidFill>
                <a:cs typeface="Arial" pitchFamily="34" charset="0"/>
              </a:rPr>
              <a:t>CHEMISTRY</a:t>
            </a:r>
          </a:p>
          <a:p>
            <a:pPr algn="ctr" eaLnBrk="0" hangingPunct="0"/>
            <a:r>
              <a:rPr lang="en-GB" sz="1400" b="1" dirty="0">
                <a:solidFill>
                  <a:schemeClr val="bg1"/>
                </a:solidFill>
                <a:cs typeface="Arial" pitchFamily="34" charset="0"/>
              </a:rPr>
              <a:t>(</a:t>
            </a:r>
            <a:r>
              <a:rPr lang="en-GB" sz="1400" b="1" dirty="0" err="1">
                <a:solidFill>
                  <a:schemeClr val="bg1"/>
                </a:solidFill>
                <a:cs typeface="Arial" pitchFamily="34" charset="0"/>
              </a:rPr>
              <a:t>trop</a:t>
            </a:r>
            <a:r>
              <a:rPr lang="en-GB" sz="1400" b="1" dirty="0">
                <a:solidFill>
                  <a:schemeClr val="bg1"/>
                </a:solidFill>
                <a:cs typeface="Arial" pitchFamily="34" charset="0"/>
              </a:rPr>
              <a:t>            )</a:t>
            </a:r>
            <a:endParaRPr lang="en-GB" sz="2800" b="1" dirty="0">
              <a:solidFill>
                <a:schemeClr val="bg1"/>
              </a:solidFill>
              <a:cs typeface="Arial" pitchFamily="34" charset="0"/>
            </a:endParaRPr>
          </a:p>
        </p:txBody>
      </p:sp>
      <p:sp>
        <p:nvSpPr>
          <p:cNvPr id="11" name="Text Box 8"/>
          <p:cNvSpPr txBox="1">
            <a:spLocks noChangeArrowheads="1"/>
          </p:cNvSpPr>
          <p:nvPr/>
        </p:nvSpPr>
        <p:spPr bwMode="auto">
          <a:xfrm>
            <a:off x="6011863" y="5084763"/>
            <a:ext cx="1441450" cy="517525"/>
          </a:xfrm>
          <a:prstGeom prst="rect">
            <a:avLst/>
          </a:prstGeom>
          <a:solidFill>
            <a:schemeClr val="tx2">
              <a:alpha val="20000"/>
            </a:schemeClr>
          </a:solidFill>
          <a:ln w="9525">
            <a:noFill/>
            <a:miter lim="800000"/>
            <a:headEnd/>
            <a:tailEnd/>
          </a:ln>
        </p:spPr>
        <p:txBody>
          <a:bodyPr>
            <a:spAutoFit/>
          </a:bodyPr>
          <a:lstStyle/>
          <a:p>
            <a:pPr algn="ctr" eaLnBrk="0" hangingPunct="0"/>
            <a:r>
              <a:rPr lang="en-GB" sz="1400" b="1" dirty="0">
                <a:solidFill>
                  <a:schemeClr val="bg1"/>
                </a:solidFill>
                <a:cs typeface="Arial" pitchFamily="34" charset="0"/>
              </a:rPr>
              <a:t>ECOSYSTEMS</a:t>
            </a:r>
          </a:p>
          <a:p>
            <a:pPr algn="ctr" eaLnBrk="0" hangingPunct="0"/>
            <a:r>
              <a:rPr lang="en-GB" sz="1400" b="1" dirty="0">
                <a:solidFill>
                  <a:schemeClr val="bg1"/>
                </a:solidFill>
                <a:cs typeface="Arial" pitchFamily="34" charset="0"/>
              </a:rPr>
              <a:t>C      cycles</a:t>
            </a:r>
          </a:p>
        </p:txBody>
      </p:sp>
      <p:sp>
        <p:nvSpPr>
          <p:cNvPr id="12" name="Line 9"/>
          <p:cNvSpPr>
            <a:spLocks noChangeShapeType="1"/>
          </p:cNvSpPr>
          <p:nvPr/>
        </p:nvSpPr>
        <p:spPr bwMode="auto">
          <a:xfrm flipV="1">
            <a:off x="2124075" y="1196975"/>
            <a:ext cx="1079500" cy="1008063"/>
          </a:xfrm>
          <a:prstGeom prst="line">
            <a:avLst/>
          </a:prstGeom>
          <a:noFill/>
          <a:ln w="28575">
            <a:solidFill>
              <a:srgbClr val="0000FF"/>
            </a:solidFill>
            <a:round/>
            <a:headEnd/>
            <a:tailEnd type="triangle" w="med" len="med"/>
          </a:ln>
        </p:spPr>
        <p:txBody>
          <a:bodyPr wrap="none" anchor="ctr"/>
          <a:lstStyle/>
          <a:p>
            <a:endParaRPr lang="en-GB"/>
          </a:p>
        </p:txBody>
      </p:sp>
      <p:sp>
        <p:nvSpPr>
          <p:cNvPr id="13" name="Line 10"/>
          <p:cNvSpPr>
            <a:spLocks noChangeShapeType="1"/>
          </p:cNvSpPr>
          <p:nvPr/>
        </p:nvSpPr>
        <p:spPr bwMode="auto">
          <a:xfrm flipH="1" flipV="1">
            <a:off x="5580063" y="1484313"/>
            <a:ext cx="1109662" cy="860425"/>
          </a:xfrm>
          <a:prstGeom prst="line">
            <a:avLst/>
          </a:prstGeom>
          <a:noFill/>
          <a:ln w="28575">
            <a:solidFill>
              <a:srgbClr val="000000"/>
            </a:solidFill>
            <a:round/>
            <a:headEnd/>
            <a:tailEnd type="triangle" w="med" len="med"/>
          </a:ln>
        </p:spPr>
        <p:txBody>
          <a:bodyPr wrap="none" anchor="ctr"/>
          <a:lstStyle/>
          <a:p>
            <a:endParaRPr lang="en-GB"/>
          </a:p>
        </p:txBody>
      </p:sp>
      <p:sp>
        <p:nvSpPr>
          <p:cNvPr id="14" name="Text Box 11"/>
          <p:cNvSpPr txBox="1">
            <a:spLocks noChangeArrowheads="1"/>
          </p:cNvSpPr>
          <p:nvPr/>
        </p:nvSpPr>
        <p:spPr bwMode="auto">
          <a:xfrm>
            <a:off x="5651500" y="1844675"/>
            <a:ext cx="1244600" cy="254000"/>
          </a:xfrm>
          <a:prstGeom prst="rect">
            <a:avLst/>
          </a:prstGeom>
          <a:solidFill>
            <a:srgbClr val="FFFFFF"/>
          </a:solidFill>
          <a:ln w="9525">
            <a:solidFill>
              <a:srgbClr val="000000"/>
            </a:solidFill>
            <a:miter lim="800000"/>
            <a:headEnd/>
            <a:tailEnd/>
          </a:ln>
        </p:spPr>
        <p:txBody>
          <a:bodyPr wrap="none">
            <a:spAutoFit/>
          </a:bodyPr>
          <a:lstStyle/>
          <a:p>
            <a:pPr eaLnBrk="0" hangingPunct="0"/>
            <a:r>
              <a:rPr lang="en-GB" sz="1000">
                <a:solidFill>
                  <a:schemeClr val="bg1"/>
                </a:solidFill>
                <a:cs typeface="Arial" pitchFamily="34" charset="0"/>
              </a:rPr>
              <a:t>Greenhouse Effect</a:t>
            </a:r>
          </a:p>
        </p:txBody>
      </p:sp>
      <p:sp>
        <p:nvSpPr>
          <p:cNvPr id="15" name="Text Box 12"/>
          <p:cNvSpPr txBox="1">
            <a:spLocks noChangeArrowheads="1"/>
          </p:cNvSpPr>
          <p:nvPr/>
        </p:nvSpPr>
        <p:spPr bwMode="auto">
          <a:xfrm>
            <a:off x="2195513" y="1700213"/>
            <a:ext cx="1518364" cy="275460"/>
          </a:xfrm>
          <a:prstGeom prst="rect">
            <a:avLst/>
          </a:prstGeom>
          <a:solidFill>
            <a:srgbClr val="FFFFFF"/>
          </a:solidFill>
          <a:ln w="9525">
            <a:solidFill>
              <a:srgbClr val="000000"/>
            </a:solidFill>
            <a:miter lim="800000"/>
            <a:headEnd/>
            <a:tailEnd/>
          </a:ln>
        </p:spPr>
        <p:txBody>
          <a:bodyPr wrap="square">
            <a:spAutoFit/>
          </a:bodyPr>
          <a:lstStyle/>
          <a:p>
            <a:pPr eaLnBrk="0" hangingPunct="0"/>
            <a:r>
              <a:rPr lang="en-GB" sz="1400" dirty="0">
                <a:solidFill>
                  <a:schemeClr val="bg1"/>
                </a:solidFill>
                <a:cs typeface="Arial" pitchFamily="34" charset="0"/>
              </a:rPr>
              <a:t>Radiation, cloud</a:t>
            </a:r>
            <a:r>
              <a:rPr lang="en-GB" sz="1400" dirty="0" smtClean="0">
                <a:solidFill>
                  <a:schemeClr val="bg1"/>
                </a:solidFill>
                <a:cs typeface="Arial" pitchFamily="34" charset="0"/>
              </a:rPr>
              <a:t>,</a:t>
            </a:r>
          </a:p>
        </p:txBody>
      </p:sp>
      <p:sp>
        <p:nvSpPr>
          <p:cNvPr id="16" name="Line 13"/>
          <p:cNvSpPr>
            <a:spLocks noChangeShapeType="1"/>
          </p:cNvSpPr>
          <p:nvPr/>
        </p:nvSpPr>
        <p:spPr bwMode="auto">
          <a:xfrm>
            <a:off x="5003800" y="1628775"/>
            <a:ext cx="1873250" cy="3455988"/>
          </a:xfrm>
          <a:prstGeom prst="line">
            <a:avLst/>
          </a:prstGeom>
          <a:noFill/>
          <a:ln w="28575">
            <a:solidFill>
              <a:srgbClr val="33CC33"/>
            </a:solidFill>
            <a:round/>
            <a:headEnd type="triangle" w="med" len="med"/>
            <a:tailEnd type="triangle" w="med" len="med"/>
          </a:ln>
        </p:spPr>
        <p:txBody>
          <a:bodyPr wrap="none" anchor="ctr"/>
          <a:lstStyle/>
          <a:p>
            <a:endParaRPr lang="en-GB"/>
          </a:p>
        </p:txBody>
      </p:sp>
      <p:sp>
        <p:nvSpPr>
          <p:cNvPr id="17" name="Line 14"/>
          <p:cNvSpPr>
            <a:spLocks noChangeShapeType="1"/>
          </p:cNvSpPr>
          <p:nvPr/>
        </p:nvSpPr>
        <p:spPr bwMode="auto">
          <a:xfrm flipH="1" flipV="1">
            <a:off x="3492500" y="5373688"/>
            <a:ext cx="2087563" cy="0"/>
          </a:xfrm>
          <a:prstGeom prst="line">
            <a:avLst/>
          </a:prstGeom>
          <a:noFill/>
          <a:ln w="28575">
            <a:solidFill>
              <a:srgbClr val="33CC33"/>
            </a:solidFill>
            <a:round/>
            <a:headEnd/>
            <a:tailEnd type="triangle" w="med" len="med"/>
          </a:ln>
        </p:spPr>
        <p:txBody>
          <a:bodyPr wrap="none" anchor="ctr"/>
          <a:lstStyle/>
          <a:p>
            <a:endParaRPr lang="en-GB"/>
          </a:p>
        </p:txBody>
      </p:sp>
      <p:sp>
        <p:nvSpPr>
          <p:cNvPr id="18" name="Text Box 15"/>
          <p:cNvSpPr txBox="1">
            <a:spLocks noChangeArrowheads="1"/>
          </p:cNvSpPr>
          <p:nvPr/>
        </p:nvSpPr>
        <p:spPr bwMode="auto">
          <a:xfrm>
            <a:off x="3708400" y="5084763"/>
            <a:ext cx="1511300" cy="558800"/>
          </a:xfrm>
          <a:prstGeom prst="rect">
            <a:avLst/>
          </a:prstGeom>
          <a:solidFill>
            <a:srgbClr val="FFFFFF"/>
          </a:solidFill>
          <a:ln w="9525">
            <a:solidFill>
              <a:srgbClr val="000000"/>
            </a:solidFill>
            <a:miter lim="800000"/>
            <a:headEnd/>
            <a:tailEnd/>
          </a:ln>
        </p:spPr>
        <p:txBody>
          <a:bodyPr>
            <a:spAutoFit/>
          </a:bodyPr>
          <a:lstStyle/>
          <a:p>
            <a:pPr eaLnBrk="0" hangingPunct="0"/>
            <a:r>
              <a:rPr lang="en-GB" sz="1000">
                <a:solidFill>
                  <a:schemeClr val="bg1"/>
                </a:solidFill>
                <a:cs typeface="Arial" pitchFamily="34" charset="0"/>
              </a:rPr>
              <a:t>Wetland CH</a:t>
            </a:r>
            <a:r>
              <a:rPr lang="en-GB" sz="1000" baseline="-25000">
                <a:solidFill>
                  <a:schemeClr val="bg1"/>
                </a:solidFill>
                <a:cs typeface="Arial" pitchFamily="34" charset="0"/>
              </a:rPr>
              <a:t>4</a:t>
            </a:r>
            <a:r>
              <a:rPr lang="en-GB" sz="1000">
                <a:solidFill>
                  <a:schemeClr val="bg1"/>
                </a:solidFill>
                <a:cs typeface="Arial" pitchFamily="34" charset="0"/>
              </a:rPr>
              <a:t>, dry deposition, stomatal uptake, </a:t>
            </a:r>
            <a:endParaRPr lang="en-GB" sz="1000" b="1">
              <a:solidFill>
                <a:schemeClr val="bg1"/>
              </a:solidFill>
              <a:cs typeface="Arial" pitchFamily="34" charset="0"/>
            </a:endParaRPr>
          </a:p>
        </p:txBody>
      </p:sp>
      <p:sp>
        <p:nvSpPr>
          <p:cNvPr id="19" name="Line 16"/>
          <p:cNvSpPr>
            <a:spLocks noChangeShapeType="1"/>
          </p:cNvSpPr>
          <p:nvPr/>
        </p:nvSpPr>
        <p:spPr bwMode="auto">
          <a:xfrm flipH="1" flipV="1">
            <a:off x="1331913" y="4005263"/>
            <a:ext cx="1223962" cy="1152525"/>
          </a:xfrm>
          <a:prstGeom prst="line">
            <a:avLst/>
          </a:prstGeom>
          <a:noFill/>
          <a:ln w="28575">
            <a:solidFill>
              <a:srgbClr val="FF0000"/>
            </a:solidFill>
            <a:round/>
            <a:headEnd/>
            <a:tailEnd type="triangle" w="med" len="med"/>
          </a:ln>
        </p:spPr>
        <p:txBody>
          <a:bodyPr wrap="none" anchor="ctr"/>
          <a:lstStyle/>
          <a:p>
            <a:endParaRPr lang="en-GB"/>
          </a:p>
        </p:txBody>
      </p:sp>
      <p:sp>
        <p:nvSpPr>
          <p:cNvPr id="20" name="Line 17"/>
          <p:cNvSpPr>
            <a:spLocks noChangeShapeType="1"/>
          </p:cNvSpPr>
          <p:nvPr/>
        </p:nvSpPr>
        <p:spPr bwMode="auto">
          <a:xfrm flipV="1">
            <a:off x="3419475" y="3213100"/>
            <a:ext cx="3240088" cy="1944688"/>
          </a:xfrm>
          <a:prstGeom prst="line">
            <a:avLst/>
          </a:prstGeom>
          <a:noFill/>
          <a:ln w="28575">
            <a:solidFill>
              <a:srgbClr val="FF0000"/>
            </a:solidFill>
            <a:round/>
            <a:headEnd/>
            <a:tailEnd type="triangle" w="lg" len="med"/>
          </a:ln>
        </p:spPr>
        <p:txBody>
          <a:bodyPr wrap="none" anchor="ctr"/>
          <a:lstStyle/>
          <a:p>
            <a:endParaRPr lang="en-GB"/>
          </a:p>
        </p:txBody>
      </p:sp>
      <p:sp>
        <p:nvSpPr>
          <p:cNvPr id="21" name="Line 18"/>
          <p:cNvSpPr>
            <a:spLocks noChangeShapeType="1"/>
          </p:cNvSpPr>
          <p:nvPr/>
        </p:nvSpPr>
        <p:spPr bwMode="auto">
          <a:xfrm flipV="1">
            <a:off x="6877050" y="4005263"/>
            <a:ext cx="1008063" cy="1079500"/>
          </a:xfrm>
          <a:prstGeom prst="line">
            <a:avLst/>
          </a:prstGeom>
          <a:noFill/>
          <a:ln w="28575">
            <a:solidFill>
              <a:srgbClr val="33CC33"/>
            </a:solidFill>
            <a:round/>
            <a:headEnd type="triangle" w="med" len="med"/>
            <a:tailEnd type="triangle" w="med" len="med"/>
          </a:ln>
        </p:spPr>
        <p:txBody>
          <a:bodyPr wrap="none" anchor="ctr"/>
          <a:lstStyle/>
          <a:p>
            <a:endParaRPr lang="en-GB"/>
          </a:p>
        </p:txBody>
      </p:sp>
      <p:sp>
        <p:nvSpPr>
          <p:cNvPr id="22" name="Text Box 19"/>
          <p:cNvSpPr txBox="1">
            <a:spLocks noChangeArrowheads="1"/>
          </p:cNvSpPr>
          <p:nvPr/>
        </p:nvSpPr>
        <p:spPr bwMode="auto">
          <a:xfrm>
            <a:off x="1547813" y="4149725"/>
            <a:ext cx="1296987" cy="254000"/>
          </a:xfrm>
          <a:prstGeom prst="rect">
            <a:avLst/>
          </a:prstGeom>
          <a:solidFill>
            <a:srgbClr val="FFFFFF"/>
          </a:solidFill>
          <a:ln w="9525">
            <a:solidFill>
              <a:srgbClr val="000000"/>
            </a:solidFill>
            <a:miter lim="800000"/>
            <a:headEnd/>
            <a:tailEnd/>
          </a:ln>
        </p:spPr>
        <p:txBody>
          <a:bodyPr>
            <a:spAutoFit/>
          </a:bodyPr>
          <a:lstStyle/>
          <a:p>
            <a:pPr eaLnBrk="0" hangingPunct="0"/>
            <a:r>
              <a:rPr lang="en-GB" sz="1000">
                <a:solidFill>
                  <a:schemeClr val="bg1"/>
                </a:solidFill>
                <a:cs typeface="Arial" pitchFamily="34" charset="0"/>
              </a:rPr>
              <a:t>SO</a:t>
            </a:r>
            <a:r>
              <a:rPr lang="en-GB" sz="1000" baseline="-25000">
                <a:solidFill>
                  <a:schemeClr val="bg1"/>
                </a:solidFill>
                <a:cs typeface="Arial" pitchFamily="34" charset="0"/>
              </a:rPr>
              <a:t>4</a:t>
            </a:r>
            <a:r>
              <a:rPr lang="en-GB" sz="1000" baseline="30000">
                <a:solidFill>
                  <a:schemeClr val="bg1"/>
                </a:solidFill>
                <a:cs typeface="Arial" pitchFamily="34" charset="0"/>
              </a:rPr>
              <a:t>2-</a:t>
            </a:r>
            <a:r>
              <a:rPr lang="en-GB" sz="1000">
                <a:solidFill>
                  <a:schemeClr val="bg1"/>
                </a:solidFill>
                <a:cs typeface="Arial" pitchFamily="34" charset="0"/>
              </a:rPr>
              <a:t>, </a:t>
            </a:r>
            <a:r>
              <a:rPr lang="en-GB" sz="1000" b="1">
                <a:solidFill>
                  <a:schemeClr val="bg1"/>
                </a:solidFill>
                <a:cs typeface="Arial" pitchFamily="34" charset="0"/>
              </a:rPr>
              <a:t>    </a:t>
            </a:r>
            <a:r>
              <a:rPr lang="en-GB" sz="1000">
                <a:solidFill>
                  <a:schemeClr val="bg1"/>
                </a:solidFill>
                <a:cs typeface="Arial" pitchFamily="34" charset="0"/>
              </a:rPr>
              <a:t>formation</a:t>
            </a:r>
          </a:p>
        </p:txBody>
      </p:sp>
      <p:sp>
        <p:nvSpPr>
          <p:cNvPr id="23" name="Text Box 20"/>
          <p:cNvSpPr txBox="1">
            <a:spLocks noChangeArrowheads="1"/>
          </p:cNvSpPr>
          <p:nvPr/>
        </p:nvSpPr>
        <p:spPr bwMode="auto">
          <a:xfrm>
            <a:off x="3419475" y="4652962"/>
            <a:ext cx="936501" cy="223138"/>
          </a:xfrm>
          <a:prstGeom prst="rect">
            <a:avLst/>
          </a:prstGeom>
          <a:solidFill>
            <a:srgbClr val="FFFFFF"/>
          </a:solidFill>
          <a:ln w="9525">
            <a:solidFill>
              <a:srgbClr val="000000"/>
            </a:solidFill>
            <a:miter lim="800000"/>
            <a:headEnd/>
            <a:tailEnd/>
          </a:ln>
        </p:spPr>
        <p:txBody>
          <a:bodyPr wrap="square">
            <a:spAutoFit/>
          </a:bodyPr>
          <a:lstStyle/>
          <a:p>
            <a:pPr eaLnBrk="0" hangingPunct="0"/>
            <a:r>
              <a:rPr lang="en-GB" sz="1000" dirty="0">
                <a:solidFill>
                  <a:schemeClr val="bg1"/>
                </a:solidFill>
                <a:cs typeface="Arial" pitchFamily="34" charset="0"/>
              </a:rPr>
              <a:t>CH</a:t>
            </a:r>
            <a:r>
              <a:rPr lang="en-GB" sz="1000" baseline="-25000" dirty="0">
                <a:solidFill>
                  <a:schemeClr val="bg1"/>
                </a:solidFill>
                <a:cs typeface="Arial" pitchFamily="34" charset="0"/>
              </a:rPr>
              <a:t>4</a:t>
            </a:r>
            <a:r>
              <a:rPr lang="en-GB" sz="1000" dirty="0">
                <a:solidFill>
                  <a:schemeClr val="bg1"/>
                </a:solidFill>
                <a:cs typeface="Arial" pitchFamily="34" charset="0"/>
              </a:rPr>
              <a:t>, </a:t>
            </a:r>
            <a:r>
              <a:rPr lang="en-GB" sz="1000" dirty="0" err="1">
                <a:solidFill>
                  <a:schemeClr val="bg1"/>
                </a:solidFill>
                <a:cs typeface="Arial" pitchFamily="34" charset="0"/>
              </a:rPr>
              <a:t>trop</a:t>
            </a:r>
            <a:r>
              <a:rPr lang="en-GB" sz="1000" dirty="0">
                <a:solidFill>
                  <a:schemeClr val="bg1"/>
                </a:solidFill>
                <a:cs typeface="Arial" pitchFamily="34" charset="0"/>
              </a:rPr>
              <a:t>  </a:t>
            </a:r>
            <a:r>
              <a:rPr lang="en-GB" sz="1000" dirty="0" smtClean="0">
                <a:solidFill>
                  <a:schemeClr val="bg1"/>
                </a:solidFill>
                <a:cs typeface="Arial" pitchFamily="34" charset="0"/>
              </a:rPr>
              <a:t>O</a:t>
            </a:r>
            <a:r>
              <a:rPr lang="en-GB" sz="1000" baseline="-25000" dirty="0" smtClean="0">
                <a:solidFill>
                  <a:schemeClr val="bg1"/>
                </a:solidFill>
                <a:cs typeface="Arial" pitchFamily="34" charset="0"/>
              </a:rPr>
              <a:t>3</a:t>
            </a:r>
            <a:endParaRPr lang="en-GB" sz="1000" dirty="0">
              <a:solidFill>
                <a:schemeClr val="bg1"/>
              </a:solidFill>
              <a:cs typeface="Arial" pitchFamily="34" charset="0"/>
            </a:endParaRPr>
          </a:p>
        </p:txBody>
      </p:sp>
      <p:sp>
        <p:nvSpPr>
          <p:cNvPr id="24" name="Text Box 21"/>
          <p:cNvSpPr txBox="1">
            <a:spLocks noChangeArrowheads="1"/>
          </p:cNvSpPr>
          <p:nvPr/>
        </p:nvSpPr>
        <p:spPr bwMode="auto">
          <a:xfrm>
            <a:off x="7019925" y="4508500"/>
            <a:ext cx="720725" cy="254000"/>
          </a:xfrm>
          <a:prstGeom prst="rect">
            <a:avLst/>
          </a:prstGeom>
          <a:solidFill>
            <a:srgbClr val="FFFFFF"/>
          </a:solidFill>
          <a:ln w="9525">
            <a:solidFill>
              <a:srgbClr val="000000"/>
            </a:solidFill>
            <a:miter lim="800000"/>
            <a:headEnd/>
            <a:tailEnd/>
          </a:ln>
        </p:spPr>
        <p:txBody>
          <a:bodyPr>
            <a:spAutoFit/>
          </a:bodyPr>
          <a:lstStyle/>
          <a:p>
            <a:pPr eaLnBrk="0" hangingPunct="0"/>
            <a:r>
              <a:rPr lang="en-GB" sz="1000">
                <a:solidFill>
                  <a:schemeClr val="bg1"/>
                </a:solidFill>
                <a:cs typeface="Arial" pitchFamily="34" charset="0"/>
              </a:rPr>
              <a:t>CO</a:t>
            </a:r>
            <a:r>
              <a:rPr lang="en-GB" sz="1000" baseline="-25000">
                <a:solidFill>
                  <a:schemeClr val="bg1"/>
                </a:solidFill>
                <a:cs typeface="Arial" pitchFamily="34" charset="0"/>
              </a:rPr>
              <a:t>2</a:t>
            </a:r>
            <a:r>
              <a:rPr lang="en-GB" sz="1000">
                <a:solidFill>
                  <a:schemeClr val="bg1"/>
                </a:solidFill>
                <a:cs typeface="Arial" pitchFamily="34" charset="0"/>
              </a:rPr>
              <a:t>,</a:t>
            </a:r>
            <a:endParaRPr lang="en-GB" sz="1000" b="1">
              <a:solidFill>
                <a:schemeClr val="bg1"/>
              </a:solidFill>
              <a:cs typeface="Arial" pitchFamily="34" charset="0"/>
            </a:endParaRPr>
          </a:p>
        </p:txBody>
      </p:sp>
      <p:sp>
        <p:nvSpPr>
          <p:cNvPr id="25" name="Line 22"/>
          <p:cNvSpPr>
            <a:spLocks noChangeShapeType="1"/>
          </p:cNvSpPr>
          <p:nvPr/>
        </p:nvSpPr>
        <p:spPr bwMode="auto">
          <a:xfrm flipH="1">
            <a:off x="2627313" y="1700213"/>
            <a:ext cx="1296987" cy="3457575"/>
          </a:xfrm>
          <a:prstGeom prst="line">
            <a:avLst/>
          </a:prstGeom>
          <a:noFill/>
          <a:ln w="28575">
            <a:solidFill>
              <a:srgbClr val="000000"/>
            </a:solidFill>
            <a:round/>
            <a:headEnd/>
            <a:tailEnd type="triangle" w="med" len="med"/>
          </a:ln>
        </p:spPr>
        <p:txBody>
          <a:bodyPr wrap="none" anchor="ctr"/>
          <a:lstStyle/>
          <a:p>
            <a:endParaRPr lang="en-GB"/>
          </a:p>
        </p:txBody>
      </p:sp>
      <p:pic>
        <p:nvPicPr>
          <p:cNvPr id="26" name="Picture 23" descr="S2000057133341"/>
          <p:cNvPicPr>
            <a:picLocks noChangeAspect="1" noChangeArrowheads="1"/>
          </p:cNvPicPr>
          <p:nvPr/>
        </p:nvPicPr>
        <p:blipFill>
          <a:blip r:embed="rId6" cstate="print"/>
          <a:srcRect l="8858" t="24280" r="29527" b="16187"/>
          <a:stretch>
            <a:fillRect/>
          </a:stretch>
        </p:blipFill>
        <p:spPr bwMode="auto">
          <a:xfrm>
            <a:off x="0" y="2235200"/>
            <a:ext cx="2555875" cy="1790700"/>
          </a:xfrm>
          <a:prstGeom prst="rect">
            <a:avLst/>
          </a:prstGeom>
          <a:noFill/>
          <a:ln w="9525">
            <a:noFill/>
            <a:miter lim="800000"/>
            <a:headEnd/>
            <a:tailEnd/>
          </a:ln>
        </p:spPr>
      </p:pic>
      <p:pic>
        <p:nvPicPr>
          <p:cNvPr id="27" name="Picture 24" descr="ozone-molecule"/>
          <p:cNvPicPr>
            <a:picLocks noChangeAspect="1" noChangeArrowheads="1"/>
          </p:cNvPicPr>
          <p:nvPr/>
        </p:nvPicPr>
        <p:blipFill>
          <a:blip r:embed="rId7" cstate="print"/>
          <a:srcRect/>
          <a:stretch>
            <a:fillRect/>
          </a:stretch>
        </p:blipFill>
        <p:spPr bwMode="auto">
          <a:xfrm>
            <a:off x="2987675" y="5516563"/>
            <a:ext cx="481013" cy="504825"/>
          </a:xfrm>
          <a:prstGeom prst="rect">
            <a:avLst/>
          </a:prstGeom>
          <a:noFill/>
          <a:ln w="9525">
            <a:noFill/>
            <a:miter lim="800000"/>
            <a:headEnd/>
            <a:tailEnd/>
          </a:ln>
        </p:spPr>
      </p:pic>
      <p:sp>
        <p:nvSpPr>
          <p:cNvPr id="28" name="Text Box 25"/>
          <p:cNvSpPr txBox="1">
            <a:spLocks noChangeArrowheads="1"/>
          </p:cNvSpPr>
          <p:nvPr/>
        </p:nvSpPr>
        <p:spPr bwMode="auto">
          <a:xfrm>
            <a:off x="250825" y="2852738"/>
            <a:ext cx="1182688" cy="304800"/>
          </a:xfrm>
          <a:prstGeom prst="rect">
            <a:avLst/>
          </a:prstGeom>
          <a:noFill/>
          <a:ln w="57150">
            <a:noFill/>
            <a:miter lim="800000"/>
            <a:headEnd/>
            <a:tailEnd/>
          </a:ln>
        </p:spPr>
        <p:txBody>
          <a:bodyPr wrap="none">
            <a:spAutoFit/>
          </a:bodyPr>
          <a:lstStyle/>
          <a:p>
            <a:pPr algn="ctr" eaLnBrk="0" hangingPunct="0"/>
            <a:r>
              <a:rPr lang="en-GB" sz="1400" b="1">
                <a:solidFill>
                  <a:schemeClr val="bg1"/>
                </a:solidFill>
                <a:cs typeface="Arial" pitchFamily="34" charset="0"/>
              </a:rPr>
              <a:t>AEROSOLS</a:t>
            </a:r>
            <a:endParaRPr lang="en-GB" sz="2800" b="1">
              <a:solidFill>
                <a:schemeClr val="bg1"/>
              </a:solidFill>
              <a:cs typeface="Arial" pitchFamily="34" charset="0"/>
            </a:endParaRPr>
          </a:p>
        </p:txBody>
      </p:sp>
      <p:sp>
        <p:nvSpPr>
          <p:cNvPr id="29" name="Text Box 26"/>
          <p:cNvSpPr txBox="1">
            <a:spLocks noChangeArrowheads="1"/>
          </p:cNvSpPr>
          <p:nvPr/>
        </p:nvSpPr>
        <p:spPr bwMode="auto">
          <a:xfrm>
            <a:off x="7019925" y="6237288"/>
            <a:ext cx="935038" cy="517525"/>
          </a:xfrm>
          <a:prstGeom prst="rect">
            <a:avLst/>
          </a:prstGeom>
          <a:noFill/>
          <a:ln w="9525">
            <a:noFill/>
            <a:miter lim="800000"/>
            <a:headEnd/>
            <a:tailEnd/>
          </a:ln>
        </p:spPr>
        <p:txBody>
          <a:bodyPr>
            <a:spAutoFit/>
          </a:bodyPr>
          <a:lstStyle/>
          <a:p>
            <a:pPr eaLnBrk="0" hangingPunct="0"/>
            <a:r>
              <a:rPr lang="en-GB" sz="1400" b="1">
                <a:solidFill>
                  <a:schemeClr val="bg1"/>
                </a:solidFill>
                <a:cs typeface="Arial" pitchFamily="34" charset="0"/>
              </a:rPr>
              <a:t>OCEAN</a:t>
            </a:r>
          </a:p>
          <a:p>
            <a:pPr eaLnBrk="0" hangingPunct="0"/>
            <a:endParaRPr lang="en-GB" sz="1400" b="1">
              <a:solidFill>
                <a:schemeClr val="bg1"/>
              </a:solidFill>
              <a:cs typeface="Arial" pitchFamily="34" charset="0"/>
            </a:endParaRPr>
          </a:p>
        </p:txBody>
      </p:sp>
      <p:sp>
        <p:nvSpPr>
          <p:cNvPr id="30" name="Text Box 27"/>
          <p:cNvSpPr txBox="1">
            <a:spLocks noChangeArrowheads="1"/>
          </p:cNvSpPr>
          <p:nvPr/>
        </p:nvSpPr>
        <p:spPr bwMode="auto">
          <a:xfrm>
            <a:off x="5651500" y="6237288"/>
            <a:ext cx="719138" cy="304800"/>
          </a:xfrm>
          <a:prstGeom prst="rect">
            <a:avLst/>
          </a:prstGeom>
          <a:noFill/>
          <a:ln w="9525">
            <a:noFill/>
            <a:miter lim="800000"/>
            <a:headEnd/>
            <a:tailEnd/>
          </a:ln>
        </p:spPr>
        <p:txBody>
          <a:bodyPr>
            <a:spAutoFit/>
          </a:bodyPr>
          <a:lstStyle/>
          <a:p>
            <a:pPr eaLnBrk="0" hangingPunct="0"/>
            <a:r>
              <a:rPr lang="en-GB" sz="1400" b="1">
                <a:solidFill>
                  <a:schemeClr val="bg1"/>
                </a:solidFill>
                <a:cs typeface="Arial" pitchFamily="34" charset="0"/>
              </a:rPr>
              <a:t>LAND</a:t>
            </a:r>
          </a:p>
        </p:txBody>
      </p:sp>
      <p:pic>
        <p:nvPicPr>
          <p:cNvPr id="31" name="Picture 28" descr="chimneys_in_smoke"/>
          <p:cNvPicPr>
            <a:picLocks noChangeAspect="1" noChangeArrowheads="1"/>
          </p:cNvPicPr>
          <p:nvPr/>
        </p:nvPicPr>
        <p:blipFill>
          <a:blip r:embed="rId8" cstate="print"/>
          <a:srcRect l="1665" t="2087" r="1665" b="2087"/>
          <a:stretch>
            <a:fillRect/>
          </a:stretch>
        </p:blipFill>
        <p:spPr bwMode="auto">
          <a:xfrm>
            <a:off x="6659563" y="2235200"/>
            <a:ext cx="2484437" cy="1765300"/>
          </a:xfrm>
          <a:prstGeom prst="rect">
            <a:avLst/>
          </a:prstGeom>
          <a:noFill/>
          <a:ln w="9525">
            <a:noFill/>
            <a:miter lim="800000"/>
            <a:headEnd/>
            <a:tailEnd/>
          </a:ln>
        </p:spPr>
      </p:pic>
      <p:sp>
        <p:nvSpPr>
          <p:cNvPr id="32" name="Text Box 29"/>
          <p:cNvSpPr txBox="1">
            <a:spLocks noChangeArrowheads="1"/>
          </p:cNvSpPr>
          <p:nvPr/>
        </p:nvSpPr>
        <p:spPr bwMode="auto">
          <a:xfrm>
            <a:off x="6732588" y="2420938"/>
            <a:ext cx="2124075" cy="304800"/>
          </a:xfrm>
          <a:prstGeom prst="rect">
            <a:avLst/>
          </a:prstGeom>
          <a:noFill/>
          <a:ln w="9525">
            <a:noFill/>
            <a:miter lim="800000"/>
            <a:headEnd/>
            <a:tailEnd/>
          </a:ln>
        </p:spPr>
        <p:txBody>
          <a:bodyPr wrap="none">
            <a:spAutoFit/>
          </a:bodyPr>
          <a:lstStyle/>
          <a:p>
            <a:pPr algn="ctr" eaLnBrk="0" hangingPunct="0"/>
            <a:r>
              <a:rPr lang="en-GB" sz="1400" b="1">
                <a:solidFill>
                  <a:schemeClr val="bg1"/>
                </a:solidFill>
                <a:cs typeface="Arial" pitchFamily="34" charset="0"/>
              </a:rPr>
              <a:t>GREENHOUSE GASES</a:t>
            </a:r>
            <a:endParaRPr lang="en-GB" sz="2800" b="1">
              <a:solidFill>
                <a:schemeClr val="bg1"/>
              </a:solidFill>
              <a:cs typeface="Arial" pitchFamily="34" charset="0"/>
            </a:endParaRPr>
          </a:p>
        </p:txBody>
      </p:sp>
      <p:sp>
        <p:nvSpPr>
          <p:cNvPr id="33" name="Text Box 30"/>
          <p:cNvSpPr txBox="1">
            <a:spLocks noChangeArrowheads="1"/>
          </p:cNvSpPr>
          <p:nvPr/>
        </p:nvSpPr>
        <p:spPr bwMode="auto">
          <a:xfrm>
            <a:off x="3059112" y="2852738"/>
            <a:ext cx="3169071" cy="563231"/>
          </a:xfrm>
          <a:prstGeom prst="rect">
            <a:avLst/>
          </a:prstGeom>
          <a:noFill/>
          <a:ln w="9525" algn="ctr">
            <a:noFill/>
            <a:miter lim="800000"/>
            <a:headEnd/>
            <a:tailEnd/>
          </a:ln>
        </p:spPr>
        <p:txBody>
          <a:bodyPr wrap="square">
            <a:spAutoFit/>
          </a:bodyPr>
          <a:lstStyle/>
          <a:p>
            <a:pPr algn="ctr">
              <a:lnSpc>
                <a:spcPct val="85000"/>
              </a:lnSpc>
            </a:pPr>
            <a:r>
              <a:rPr lang="en-GB" sz="3600" b="1" dirty="0">
                <a:solidFill>
                  <a:schemeClr val="bg1"/>
                </a:solidFill>
                <a:cs typeface="Arial" pitchFamily="34" charset="0"/>
              </a:rPr>
              <a:t>HadGEM2-ES</a:t>
            </a:r>
          </a:p>
        </p:txBody>
      </p:sp>
      <p:sp>
        <p:nvSpPr>
          <p:cNvPr id="34" name="Line 31"/>
          <p:cNvSpPr>
            <a:spLocks noChangeShapeType="1"/>
          </p:cNvSpPr>
          <p:nvPr/>
        </p:nvSpPr>
        <p:spPr bwMode="auto">
          <a:xfrm>
            <a:off x="2555875" y="3716338"/>
            <a:ext cx="3455988" cy="1295400"/>
          </a:xfrm>
          <a:prstGeom prst="line">
            <a:avLst/>
          </a:prstGeom>
          <a:noFill/>
          <a:ln w="28575">
            <a:solidFill>
              <a:srgbClr val="33CC33"/>
            </a:solidFill>
            <a:round/>
            <a:headEnd type="triangle" w="lg" len="med"/>
            <a:tailEnd type="none" w="lg" len="med"/>
          </a:ln>
        </p:spPr>
        <p:txBody>
          <a:bodyPr wrap="none" anchor="ctr"/>
          <a:lstStyle/>
          <a:p>
            <a:endParaRPr lang="en-GB"/>
          </a:p>
        </p:txBody>
      </p:sp>
      <p:sp>
        <p:nvSpPr>
          <p:cNvPr id="35" name="Line 32"/>
          <p:cNvSpPr>
            <a:spLocks noChangeShapeType="1"/>
          </p:cNvSpPr>
          <p:nvPr/>
        </p:nvSpPr>
        <p:spPr bwMode="auto">
          <a:xfrm>
            <a:off x="2555875" y="3284538"/>
            <a:ext cx="4248150" cy="1728787"/>
          </a:xfrm>
          <a:prstGeom prst="line">
            <a:avLst/>
          </a:prstGeom>
          <a:noFill/>
          <a:ln w="28575">
            <a:solidFill>
              <a:srgbClr val="0000FF"/>
            </a:solidFill>
            <a:round/>
            <a:headEnd type="none" w="lg" len="med"/>
            <a:tailEnd type="triangle" w="lg" len="med"/>
          </a:ln>
        </p:spPr>
        <p:txBody>
          <a:bodyPr wrap="none" anchor="ctr"/>
          <a:lstStyle/>
          <a:p>
            <a:endParaRPr lang="en-GB"/>
          </a:p>
        </p:txBody>
      </p:sp>
      <p:sp>
        <p:nvSpPr>
          <p:cNvPr id="36" name="Text Box 33"/>
          <p:cNvSpPr txBox="1">
            <a:spLocks noChangeArrowheads="1"/>
          </p:cNvSpPr>
          <p:nvPr/>
        </p:nvSpPr>
        <p:spPr bwMode="auto">
          <a:xfrm>
            <a:off x="3132138" y="4076700"/>
            <a:ext cx="1081087" cy="406400"/>
          </a:xfrm>
          <a:prstGeom prst="rect">
            <a:avLst/>
          </a:prstGeom>
          <a:solidFill>
            <a:srgbClr val="FFFFFF"/>
          </a:solidFill>
          <a:ln w="9525">
            <a:solidFill>
              <a:srgbClr val="000000"/>
            </a:solidFill>
            <a:miter lim="800000"/>
            <a:headEnd/>
            <a:tailEnd/>
          </a:ln>
        </p:spPr>
        <p:txBody>
          <a:bodyPr>
            <a:spAutoFit/>
          </a:bodyPr>
          <a:lstStyle/>
          <a:p>
            <a:pPr eaLnBrk="0" hangingPunct="0"/>
            <a:r>
              <a:rPr lang="en-GB" sz="900">
                <a:solidFill>
                  <a:schemeClr val="bg1"/>
                </a:solidFill>
                <a:latin typeface="Times New Roman" pitchFamily="18" charset="0"/>
                <a:cs typeface="Arial" pitchFamily="34" charset="0"/>
              </a:rPr>
              <a:t> </a:t>
            </a:r>
            <a:r>
              <a:rPr lang="en-GB" sz="1000">
                <a:solidFill>
                  <a:schemeClr val="bg1"/>
                </a:solidFill>
                <a:cs typeface="Arial" pitchFamily="34" charset="0"/>
              </a:rPr>
              <a:t>DMS, dust, emissions</a:t>
            </a:r>
          </a:p>
        </p:txBody>
      </p:sp>
      <p:sp>
        <p:nvSpPr>
          <p:cNvPr id="37" name="Text Box 34"/>
          <p:cNvSpPr txBox="1">
            <a:spLocks noChangeArrowheads="1"/>
          </p:cNvSpPr>
          <p:nvPr/>
        </p:nvSpPr>
        <p:spPr bwMode="auto">
          <a:xfrm>
            <a:off x="5364162" y="4292600"/>
            <a:ext cx="1080046" cy="223138"/>
          </a:xfrm>
          <a:prstGeom prst="rect">
            <a:avLst/>
          </a:prstGeom>
          <a:solidFill>
            <a:srgbClr val="FFFFFF"/>
          </a:solidFill>
          <a:ln w="9525">
            <a:solidFill>
              <a:srgbClr val="000000"/>
            </a:solidFill>
            <a:miter lim="800000"/>
            <a:headEnd/>
            <a:tailEnd/>
          </a:ln>
        </p:spPr>
        <p:txBody>
          <a:bodyPr wrap="square">
            <a:spAutoFit/>
          </a:bodyPr>
          <a:lstStyle/>
          <a:p>
            <a:pPr eaLnBrk="0" hangingPunct="0"/>
            <a:r>
              <a:rPr lang="en-GB" sz="1000">
                <a:solidFill>
                  <a:schemeClr val="bg1"/>
                </a:solidFill>
                <a:cs typeface="Arial" pitchFamily="34" charset="0"/>
              </a:rPr>
              <a:t> Iron, deposition</a:t>
            </a:r>
          </a:p>
        </p:txBody>
      </p:sp>
    </p:spTree>
  </p:cSld>
  <p:clrMapOvr>
    <a:masterClrMapping/>
  </p:clrMapOvr>
  <p:transition spd="med">
    <p:fade/>
  </p:transition>
  <p:timing>
    <p:tnLst>
      <p:par>
        <p:cTn id="1" dur="indefinite" restart="never" nodeType="tmRoot"/>
      </p:par>
    </p:tnLst>
  </p:timing>
</p:sld>
</file>

<file path=ppt/theme/theme1.xml><?xml version="1.0" encoding="utf-8"?>
<a:theme xmlns:a="http://schemas.openxmlformats.org/drawingml/2006/main" name="Blank master">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4F81BD"/>
      </a:hlink>
      <a:folHlink>
        <a:srgbClr val="800080"/>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85000"/>
          </a:lnSpc>
          <a:spcBef>
            <a:spcPct val="0"/>
          </a:spcBef>
          <a:spcAft>
            <a:spcPct val="0"/>
          </a:spcAft>
          <a:buClrTx/>
          <a:buSzTx/>
          <a:buFontTx/>
          <a:buNone/>
          <a:tabLst/>
          <a:defRPr kumimoji="0" lang="en-GB" sz="4400" b="0" i="0" u="none" strike="noStrike" cap="none" normalizeH="0" baseline="0" smtClean="0">
            <a:ln>
              <a:noFill/>
            </a:ln>
            <a:solidFill>
              <a:schemeClr val="tx2"/>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85000"/>
          </a:lnSpc>
          <a:spcBef>
            <a:spcPct val="0"/>
          </a:spcBef>
          <a:spcAft>
            <a:spcPct val="0"/>
          </a:spcAft>
          <a:buClrTx/>
          <a:buSzTx/>
          <a:buFontTx/>
          <a:buNone/>
          <a:tabLst/>
          <a:defRPr kumimoji="0" lang="en-GB" sz="4400" b="0" i="0" u="none" strike="noStrike" cap="none" normalizeH="0" baseline="0" smtClean="0">
            <a:ln>
              <a:noFill/>
            </a:ln>
            <a:solidFill>
              <a:schemeClr val="tx2"/>
            </a:solidFill>
            <a:effectLst/>
            <a:latin typeface="Arial"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Presentation 13">
        <a:dk1>
          <a:srgbClr val="808080"/>
        </a:dk1>
        <a:lt1>
          <a:srgbClr val="FFFFFF"/>
        </a:lt1>
        <a:dk2>
          <a:srgbClr val="000000"/>
        </a:dk2>
        <a:lt2>
          <a:srgbClr val="FFFFFF"/>
        </a:lt2>
        <a:accent1>
          <a:srgbClr val="BBE0E3"/>
        </a:accent1>
        <a:accent2>
          <a:srgbClr val="ED2939"/>
        </a:accent2>
        <a:accent3>
          <a:srgbClr val="AAAAAA"/>
        </a:accent3>
        <a:accent4>
          <a:srgbClr val="DADADA"/>
        </a:accent4>
        <a:accent5>
          <a:srgbClr val="DAEDEF"/>
        </a:accent5>
        <a:accent6>
          <a:srgbClr val="D72433"/>
        </a:accent6>
        <a:hlink>
          <a:srgbClr val="009999"/>
        </a:hlink>
        <a:folHlink>
          <a:srgbClr val="CCFF33"/>
        </a:folHlink>
      </a:clrScheme>
      <a:clrMap bg1="dk2" tx1="lt1" bg2="dk1" tx2="lt2" accent1="accent1" accent2="accent2" accent3="accent3" accent4="accent4" accent5="accent5" accent6="accent6" hlink="hlink" folHlink="folHlink"/>
    </a:extraClrScheme>
    <a:extraClrScheme>
      <a:clrScheme name="Blank Presentation 14">
        <a:dk1>
          <a:srgbClr val="808080"/>
        </a:dk1>
        <a:lt1>
          <a:srgbClr val="FFFFFF"/>
        </a:lt1>
        <a:dk2>
          <a:srgbClr val="000000"/>
        </a:dk2>
        <a:lt2>
          <a:srgbClr val="FFFFFF"/>
        </a:lt2>
        <a:accent1>
          <a:srgbClr val="BBE0E3"/>
        </a:accent1>
        <a:accent2>
          <a:srgbClr val="ED2939"/>
        </a:accent2>
        <a:accent3>
          <a:srgbClr val="AAAAAA"/>
        </a:accent3>
        <a:accent4>
          <a:srgbClr val="DADADA"/>
        </a:accent4>
        <a:accent5>
          <a:srgbClr val="DAEDEF"/>
        </a:accent5>
        <a:accent6>
          <a:srgbClr val="D72433"/>
        </a:accent6>
        <a:hlink>
          <a:srgbClr val="009999"/>
        </a:hlink>
        <a:folHlink>
          <a:srgbClr val="B9DB0E"/>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METcorporate</Template>
  <TotalTime>10712</TotalTime>
  <Words>1885</Words>
  <Application>Microsoft Office PowerPoint</Application>
  <PresentationFormat>On-screen Show (4:3)</PresentationFormat>
  <Paragraphs>377</Paragraphs>
  <Slides>44</Slides>
  <Notes>6</Notes>
  <HiddenSlides>2</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Blank master</vt:lpstr>
      <vt:lpstr>Overview of climate configurations of the UM</vt:lpstr>
      <vt:lpstr>Contents</vt:lpstr>
      <vt:lpstr>UM Global Model Development</vt:lpstr>
      <vt:lpstr>UM systems </vt:lpstr>
      <vt:lpstr>Science Configurations</vt:lpstr>
      <vt:lpstr>Science Configurations</vt:lpstr>
      <vt:lpstr>Model Configurations</vt:lpstr>
      <vt:lpstr>Met Office Hadley Centre</vt:lpstr>
      <vt:lpstr>Slide 9</vt:lpstr>
      <vt:lpstr>Slide 10</vt:lpstr>
      <vt:lpstr>Slide 11</vt:lpstr>
      <vt:lpstr>Slide 12</vt:lpstr>
      <vt:lpstr>Slide 13</vt:lpstr>
      <vt:lpstr>HadGEM3</vt:lpstr>
      <vt:lpstr>HadGEM3-GC3</vt:lpstr>
      <vt:lpstr>GC3 vs GC2</vt:lpstr>
      <vt:lpstr>GC3 vs GC2</vt:lpstr>
      <vt:lpstr>Slide 18</vt:lpstr>
      <vt:lpstr>Climate Model Validation</vt:lpstr>
      <vt:lpstr>Validation Notes</vt:lpstr>
      <vt:lpstr>Validation Notes</vt:lpstr>
      <vt:lpstr>Validation Notes</vt:lpstr>
      <vt:lpstr>AutoAssess</vt:lpstr>
      <vt:lpstr>AutoAssess</vt:lpstr>
      <vt:lpstr>GC3 suite</vt:lpstr>
      <vt:lpstr>Standard Couple GC3</vt:lpstr>
      <vt:lpstr>Standard Couple GC3</vt:lpstr>
      <vt:lpstr>GC3 Rose suite</vt:lpstr>
      <vt:lpstr>GC3 Rose suite</vt:lpstr>
      <vt:lpstr>GC3 Rose suite</vt:lpstr>
      <vt:lpstr>GC3 Rose suite</vt:lpstr>
      <vt:lpstr>GC3 Output</vt:lpstr>
      <vt:lpstr>GC3 Suite</vt:lpstr>
      <vt:lpstr>GC3 Suite</vt:lpstr>
      <vt:lpstr>GC3 Suite</vt:lpstr>
      <vt:lpstr>GC3 Suite</vt:lpstr>
      <vt:lpstr>GC3 Suite</vt:lpstr>
      <vt:lpstr>GC3 vs GC2</vt:lpstr>
      <vt:lpstr>GC3 vs GC2</vt:lpstr>
      <vt:lpstr>Global Model Development</vt:lpstr>
      <vt:lpstr>Global Model Development</vt:lpstr>
      <vt:lpstr>Global Model Development</vt:lpstr>
      <vt:lpstr>Useful links</vt:lpstr>
      <vt:lpstr>Questions … ?</vt:lpstr>
    </vt:vector>
  </TitlesOfParts>
  <Company>Met Office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helen.chater</dc:creator>
  <dc:description>submitted 26.7.2005     CHG015666 refers</dc:description>
  <cp:lastModifiedBy>joao.teixeira</cp:lastModifiedBy>
  <cp:revision>405</cp:revision>
  <cp:lastPrinted>2004-10-15T09:34:20Z</cp:lastPrinted>
  <dcterms:created xsi:type="dcterms:W3CDTF">2009-08-03T14:32:49Z</dcterms:created>
  <dcterms:modified xsi:type="dcterms:W3CDTF">2016-03-21T11:55:13Z</dcterms:modified>
</cp:coreProperties>
</file>

<file path=docProps/thumbnail.jpeg>
</file>